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embeddedFontLst>
    <p:embeddedFont>
      <p:font typeface="Advent Sans Logo" panose="020B0604020202020204" charset="0"/>
      <p:regular r:id="rId10"/>
    </p:embeddedFont>
    <p:embeddedFont>
      <p:font typeface="Marvin" panose="02000000000000000000" pitchFamily="50" charset="0"/>
      <p:regular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0"/>
    <p:restoredTop sz="81176" autoAdjust="0"/>
  </p:normalViewPr>
  <p:slideViewPr>
    <p:cSldViewPr snapToGrid="0" snapToObjects="1">
      <p:cViewPr varScale="1">
        <p:scale>
          <a:sx n="67" d="100"/>
          <a:sy n="67" d="100"/>
        </p:scale>
        <p:origin x="130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75870-7522-A64E-8D95-125755F87836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348A5-8FA8-DD49-8150-97BE4554972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379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Benvenuti al Giorno 2</a:t>
            </a:r>
            <a:r>
              <a:rPr dirty="0"/>
              <a:t>!</a:t>
            </a:r>
          </a:p>
          <a:p>
            <a:r>
              <a:rPr lang="it-IT" dirty="0"/>
              <a:t>Ieri abbiamo imparato come lo Spirito Santo sia stato dato in abbondanza quando Gesù è tornato al cielo.</a:t>
            </a:r>
          </a:p>
          <a:p>
            <a:r>
              <a:rPr lang="it-IT" dirty="0"/>
              <a:t>Oggi Luca e Orel scoprono che lo stesso Spirito dona delle capacità straordinarie.</a:t>
            </a:r>
          </a:p>
          <a:p>
            <a:r>
              <a:rPr lang="it-IT" dirty="0"/>
              <a:t>Uniamoci a loro nella prossima avventura.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Luca </a:t>
            </a:r>
            <a:r>
              <a:rPr lang="it-IT" dirty="0"/>
              <a:t>corre attraverso dei campi scintillanti ridendo felice.</a:t>
            </a:r>
            <a:endParaRPr dirty="0"/>
          </a:p>
          <a:p>
            <a:r>
              <a:rPr lang="it-IT" dirty="0"/>
              <a:t>«Abbiamo corso per miglia!» grida entusiasta. «E non sono per niente stanco!».</a:t>
            </a:r>
          </a:p>
          <a:p>
            <a:r>
              <a:rPr lang="it-IT" dirty="0"/>
              <a:t>Orel sorride: «Qui le tue capacità sono state rinnovate e rafforzate, proprio come Dio aveva promesso».</a:t>
            </a:r>
          </a:p>
          <a:p>
            <a:r>
              <a:rPr lang="it-IT" dirty="0"/>
              <a:t>Il cielo è pieno di gioia e nessuno sperimenta stanchezza o debolezza.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Luca </a:t>
            </a:r>
            <a:r>
              <a:rPr lang="it-IT" dirty="0"/>
              <a:t>rallenta e domanda: «Rinnovate? Che cosa significa?».</a:t>
            </a:r>
          </a:p>
          <a:p>
            <a:r>
              <a:rPr lang="it-IT" dirty="0"/>
              <a:t>Orel spiega: «Dio ha creato Adamo ed Eva perfetti. Il peccato ha rovinato ogni cosa</a:t>
            </a:r>
            <a:r>
              <a:rPr dirty="0"/>
              <a:t>.</a:t>
            </a:r>
            <a:endParaRPr lang="it-IT" dirty="0"/>
          </a:p>
          <a:p>
            <a:r>
              <a:rPr lang="it-IT" dirty="0"/>
              <a:t>Ma adesso, lo Spirito ha fatto ogni cosa nuova!».</a:t>
            </a:r>
          </a:p>
          <a:p>
            <a:r>
              <a:rPr lang="it-IT" dirty="0"/>
              <a:t>Luca si guarda intorno</a:t>
            </a:r>
            <a:r>
              <a:rPr dirty="0"/>
              <a:t> </a:t>
            </a:r>
            <a:r>
              <a:rPr lang="it-IT" dirty="0"/>
              <a:t>meravigliato ed esclama: «Ecco che cosa aveva in progetto Dio per noi!».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Il giardino risplende di colori che cambiano a seconda della luce.</a:t>
            </a:r>
          </a:p>
          <a:p>
            <a:r>
              <a:rPr lang="it-IT" dirty="0"/>
              <a:t>Luca tocca le mura di cristallo. «Wow!».</a:t>
            </a:r>
          </a:p>
          <a:p>
            <a:r>
              <a:rPr lang="it-IT" dirty="0"/>
              <a:t>Improvvisamente, inciampa in qualcuno.</a:t>
            </a:r>
          </a:p>
          <a:p>
            <a:r>
              <a:rPr lang="it-IT" dirty="0"/>
              <a:t>L’uomo ride gentilmente: «È tutto a posto, ragazzino».</a:t>
            </a:r>
          </a:p>
          <a:p>
            <a:r>
              <a:rPr lang="it-IT" dirty="0"/>
              <a:t>«Luca», gli si rivolge Orel sorridendo, «questo è </a:t>
            </a:r>
            <a:r>
              <a:rPr lang="it-IT" dirty="0" err="1"/>
              <a:t>Besaleel</a:t>
            </a:r>
            <a:r>
              <a:rPr lang="it-IT" dirty="0"/>
              <a:t>, che tanto tempo fa è stato ripieno di Spirito Santo». </a:t>
            </a:r>
          </a:p>
          <a:p>
            <a:r>
              <a:rPr lang="it-IT" dirty="0"/>
              <a:t>«Tu hai costruito il santuario nel deserto», esclama eccitato Luca.</a:t>
            </a:r>
          </a:p>
          <a:p>
            <a:r>
              <a:rPr lang="it-IT" dirty="0"/>
              <a:t>«Sì, sono io. Lo Spirito Santo mi ha donato grandi capacità per realizzare l’opera di Dio».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Orel apre una tavoletta luminosa e legge:</a:t>
            </a:r>
          </a:p>
          <a:p>
            <a:r>
              <a:rPr lang="it-IT" dirty="0"/>
              <a:t>«</a:t>
            </a:r>
            <a:r>
              <a:rPr lang="it-IT" sz="12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Vedi, io ho chiamato per nome </a:t>
            </a:r>
            <a:r>
              <a:rPr lang="it-IT" sz="1200" dirty="0" err="1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Besaleel</a:t>
            </a:r>
            <a:r>
              <a:rPr lang="it-IT" sz="12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, ….; l'ho riempito dello Spirito di Dio, per dargli sapienza, intelligenza e conoscenza per ogni sorta di lavori» «Giusto», esclama </a:t>
            </a:r>
            <a:r>
              <a:rPr lang="it-IT" sz="1200" dirty="0" err="1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Besaleel</a:t>
            </a:r>
            <a:r>
              <a:rPr lang="it-IT" sz="1200" dirty="0">
                <a:effectLst/>
                <a:latin typeface="Calibri Light" panose="020F0302020204030204" pitchFamily="34" charset="0"/>
                <a:ea typeface="Aptos" panose="020B0004020202020204" pitchFamily="34" charset="0"/>
              </a:rPr>
              <a:t> gioioso.</a:t>
            </a:r>
            <a:endParaRPr dirty="0"/>
          </a:p>
          <a:p>
            <a:r>
              <a:rPr lang="it-IT" dirty="0"/>
              <a:t>«Lo Spirito mi ha aiutato a creare delle meraviglie per Dio».</a:t>
            </a:r>
          </a:p>
          <a:p>
            <a:r>
              <a:rPr lang="it-IT" dirty="0"/>
              <a:t>«Lo stesso Spirito può aiutare anche noi, allora», aggiunge Luca. 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mappa di Orel inizia nuovamente a lampeggiare e appare un altro puntino rosso.</a:t>
            </a:r>
          </a:p>
          <a:p>
            <a:r>
              <a:rPr lang="it-IT" dirty="0" err="1"/>
              <a:t>Bezaleel</a:t>
            </a:r>
            <a:r>
              <a:rPr lang="it-IT" dirty="0"/>
              <a:t> saluta: «Luca, continua nella tua ricerca!».</a:t>
            </a:r>
          </a:p>
          <a:p>
            <a:r>
              <a:rPr lang="it-IT" dirty="0"/>
              <a:t>«Grazie», rispose il ragazzino. </a:t>
            </a:r>
            <a:endParaRPr dirty="0"/>
          </a:p>
          <a:p>
            <a:r>
              <a:rPr dirty="0"/>
              <a:t>Orel </a:t>
            </a:r>
            <a:r>
              <a:rPr lang="it-IT" dirty="0"/>
              <a:t>sorride e commenta: «Ogni dono viene dallo stesso Spirito». </a:t>
            </a:r>
            <a:endParaRPr dirty="0"/>
          </a:p>
          <a:p>
            <a:r>
              <a:rPr lang="it-IT" dirty="0"/>
              <a:t>I due amici si mettono in cammino per la loro prossima avventura. </a:t>
            </a:r>
            <a:endParaRPr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348A5-8FA8-DD49-8150-97BE45549721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6351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Pensa ai doni che Dio ti ha dato.</a:t>
            </a:r>
          </a:p>
          <a:p>
            <a:r>
              <a:rPr lang="it-IT" dirty="0"/>
              <a:t>Scrivili o disegnali su una cartolina e ringrazia Gesù per ognuno di essi.</a:t>
            </a:r>
          </a:p>
          <a:p>
            <a:r>
              <a:rPr lang="it-IT" dirty="0"/>
              <a:t>Chiedi allo Spirito Santo di donarti nuove capacità per servire il prossimo.</a:t>
            </a:r>
          </a:p>
          <a:p>
            <a:r>
              <a:rPr lang="it-IT" dirty="0"/>
              <a:t>Preghiera: «Spirito santo, riempimi di te e aiutami a utilizzare i miei doni per te».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79ACD-DBF1-EC44-A795-17C8BA5D4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9B090F-247A-D447-9FFC-CFFDC1BA4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6C6638-672E-684E-9BA5-00590766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DB1CB6-8894-A543-A1FF-9119D8CD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EAD6A-6DBA-E742-9577-EBDF0D99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940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68931-4D12-0049-AC55-1A598643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41A6E5-5197-B84A-9213-17FE2D88D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0C0AA6-E8A2-514C-91B3-9CE71789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E32A9-C04F-4F4B-983C-7F7337ED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A15061-4554-8141-A262-9640431B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354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8B76E1-9A26-7248-A666-99ECBDA5E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B598AB-CB2E-F341-A7B6-CF1D73C70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8E37C-ACF1-1140-988E-BFA7C7F7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C4FFCF-1C1A-E34F-A89D-9CBF15C5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3A4A09-A563-8D44-A4C0-3E5B0112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385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7409C-EA2C-724C-945F-28C6325F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8F972D-E070-6C45-BD66-E10FD3ACD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457841-0D3A-9148-902C-023906AC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9FCDF6-97A8-684C-AD4F-F3D2B3DD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7D20EC-A7DF-D349-8AB3-0D47185E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131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95484-DC8B-BE44-B159-E283D0CE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312D08-2E95-3842-9085-17EA32E14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970EA5-F944-A443-8088-0093A47A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03E48C-99AC-D641-87B4-9E88A120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6AA47D-A608-BF41-95DF-94CD9457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739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FD1F4-AE79-134C-AD87-F5C2654F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3E576F-1A89-3044-97BC-89ACCAC83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67B918-0CDF-6D43-A24E-AF664EDEB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8E4001-35CD-CA4C-A9B6-D00C80A0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957FEA-C4C6-764A-87BE-57E9F89C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6ADD84-2023-DA4B-A955-ED60A652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68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16B79-507D-E34B-9731-654222E0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19EDEF-B034-E344-93D6-315AEB31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B62473-3CEF-BB4E-A863-6C492B0BD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C7813E-A54B-BD42-A537-E4347F1B3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0C0DA6-CDE0-6045-A556-4916E7E7F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ABC5AF-7B95-0540-B12E-05131CC9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C40462-1AC4-F946-83AB-6F7686E3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02392CD-D6F7-B447-928F-F6CB5CCD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265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54700-63A1-D049-BE23-4A1F1651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F4D672-F862-6849-81BC-E7B1C196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5139F2-AFCB-D040-B11B-54893D8F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D85B22-BDCD-8043-B1A5-149535D7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266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04F9B7-5995-654F-BAEA-00B95A53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E3552B-05EB-1548-BB35-FA8963A6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B3FD35-89BF-6B4E-BA53-7CA9FDF6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389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5F5BA-7F59-C447-ACAC-1DC2A322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47399-9DD8-EF4D-BFAB-83BF9B94F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DA5963-270D-5047-9B34-DD41710BD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9E38C4-2348-8840-9E19-1C6E3EAC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95262-DA01-814F-848B-BBE61955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0FD354-5105-F645-B878-3CD4427F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180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2ACA4-9DE5-5844-80B8-FB8C387B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CE6CA1-F722-0940-B082-602D45F1C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D3728-1BCF-6E4A-8034-89422EF0A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F33BA5-55E2-1842-A22B-D5F339F9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920DCE-98BD-5E4C-9E9C-10C38074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AA934E-60E7-FB41-B1B5-F108C02C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771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86A786-04B5-2C40-8F18-35321E1B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3B31F7-56B1-EE44-84F3-5DC0A75A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8909FB-66BB-094F-8578-336CEA00F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9ADCE-69E3-E04E-8BD0-7E5B74E44A29}" type="datetimeFigureOut">
              <a:rPr lang="es-PE" smtClean="0"/>
              <a:t>7/01/2026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B639AF-8482-B24D-A972-57D6D064F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DF2134-56BE-5E44-BBB7-249309CC3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727E2-D684-1E42-AD99-A98EE8418B41}" type="slidenum">
              <a:rPr lang="es-PE" smtClean="0"/>
              <a:t>‹N›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925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0B5225D-0719-0D48-AD1A-2B5B48E6F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130603C-2D1C-3F4D-B8F1-6144AFA676F1}"/>
              </a:ext>
            </a:extLst>
          </p:cNvPr>
          <p:cNvSpPr txBox="1"/>
          <p:nvPr/>
        </p:nvSpPr>
        <p:spPr>
          <a:xfrm>
            <a:off x="4286371" y="874652"/>
            <a:ext cx="3130550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PE" sz="2000" dirty="0">
                <a:solidFill>
                  <a:schemeClr val="tx1"/>
                </a:solidFill>
                <a:latin typeface="Marvin" panose="02000000000000000000" pitchFamily="50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IL DONO DELLO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9BA140-4311-464D-A3DE-D899131FD81F}"/>
              </a:ext>
            </a:extLst>
          </p:cNvPr>
          <p:cNvSpPr txBox="1"/>
          <p:nvPr/>
        </p:nvSpPr>
        <p:spPr>
          <a:xfrm>
            <a:off x="462269" y="1818239"/>
            <a:ext cx="10778756" cy="57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PE" sz="8800" dirty="0">
                <a:solidFill>
                  <a:srgbClr val="14575A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Marvin" panose="02000000000000000000" pitchFamily="50" charset="0"/>
                <a:ea typeface="Advent Sans Logo" panose="020B0502040504020204" pitchFamily="34" charset="0"/>
                <a:cs typeface="Bangla MN" pitchFamily="2" charset="0"/>
              </a:rPr>
              <a:t>SPIRITO SANTO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4D2D737-6B5A-E144-B50B-3906C544C406}"/>
              </a:ext>
            </a:extLst>
          </p:cNvPr>
          <p:cNvSpPr txBox="1"/>
          <p:nvPr/>
        </p:nvSpPr>
        <p:spPr>
          <a:xfrm>
            <a:off x="235401" y="462924"/>
            <a:ext cx="2269674" cy="367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PE" sz="4000" b="1" dirty="0">
                <a:solidFill>
                  <a:schemeClr val="bg1"/>
                </a:solidFill>
                <a:effectLst/>
                <a:latin typeface="Circular Std Black" panose="020B0604020101020102" pitchFamily="34" charset="77"/>
                <a:ea typeface="Advent Sans Logo" panose="020B0502040504020204" pitchFamily="34" charset="0"/>
                <a:cs typeface="Circular Std Black" panose="020B0604020101020102" pitchFamily="34" charset="77"/>
              </a:rPr>
              <a:t>Giorno 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458786F-7849-8043-B508-D96D76C1DDC3}"/>
              </a:ext>
            </a:extLst>
          </p:cNvPr>
          <p:cNvSpPr txBox="1"/>
          <p:nvPr/>
        </p:nvSpPr>
        <p:spPr>
          <a:xfrm>
            <a:off x="2912860" y="2193365"/>
            <a:ext cx="5877572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PE" sz="2000" dirty="0">
                <a:latin typeface="Marvin" panose="02000000000000000000" pitchFamily="50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ci </a:t>
            </a:r>
            <a:r>
              <a:rPr lang="es-PE" sz="2000">
                <a:latin typeface="Marvin" panose="02000000000000000000" pitchFamily="50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dà capacità </a:t>
            </a:r>
            <a:r>
              <a:rPr lang="es-PE" sz="2000" dirty="0">
                <a:latin typeface="Marvin" panose="02000000000000000000" pitchFamily="50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straordinarie</a:t>
            </a:r>
            <a:endParaRPr lang="es-PE" sz="2000" dirty="0">
              <a:solidFill>
                <a:schemeClr val="tx1"/>
              </a:solidFill>
              <a:latin typeface="Marvin" panose="02000000000000000000" pitchFamily="50" charset="0"/>
              <a:ea typeface="Advent Sans Logo" panose="020B0502040504020204" pitchFamily="34" charset="0"/>
              <a:cs typeface="Advent Sans Logo" panose="020B0502040504020204" pitchFamily="34" charset="0"/>
            </a:endParaRPr>
          </a:p>
        </p:txBody>
      </p:sp>
      <p:grpSp>
        <p:nvGrpSpPr>
          <p:cNvPr id="3" name="Grupo 11">
            <a:extLst>
              <a:ext uri="{FF2B5EF4-FFF2-40B4-BE49-F238E27FC236}">
                <a16:creationId xmlns:a16="http://schemas.microsoft.com/office/drawing/2014/main" id="{897689AA-011F-21A9-181D-E7A4969254CE}"/>
              </a:ext>
            </a:extLst>
          </p:cNvPr>
          <p:cNvGrpSpPr/>
          <p:nvPr/>
        </p:nvGrpSpPr>
        <p:grpSpPr>
          <a:xfrm>
            <a:off x="10305415" y="6007634"/>
            <a:ext cx="1987550" cy="690575"/>
            <a:chOff x="2933700" y="9309100"/>
            <a:chExt cx="1987550" cy="690575"/>
          </a:xfrm>
        </p:grpSpPr>
        <p:pic>
          <p:nvPicPr>
            <p:cNvPr id="4" name="Imagen 8">
              <a:extLst>
                <a:ext uri="{FF2B5EF4-FFF2-40B4-BE49-F238E27FC236}">
                  <a16:creationId xmlns:a16="http://schemas.microsoft.com/office/drawing/2014/main" id="{78FA8D1D-2A9E-0BF1-9FB5-9C8C945F8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700" y="9309100"/>
              <a:ext cx="1689100" cy="685800"/>
            </a:xfrm>
            <a:prstGeom prst="rect">
              <a:avLst/>
            </a:prstGeom>
          </p:spPr>
        </p:pic>
        <p:sp>
          <p:nvSpPr>
            <p:cNvPr id="8" name="CuadroTexto 9">
              <a:extLst>
                <a:ext uri="{FF2B5EF4-FFF2-40B4-BE49-F238E27FC236}">
                  <a16:creationId xmlns:a16="http://schemas.microsoft.com/office/drawing/2014/main" id="{0B8C353C-7915-5233-E473-E3E487BD465D}"/>
                </a:ext>
              </a:extLst>
            </p:cNvPr>
            <p:cNvSpPr txBox="1"/>
            <p:nvPr/>
          </p:nvSpPr>
          <p:spPr>
            <a:xfrm>
              <a:off x="3480435" y="9309100"/>
              <a:ext cx="1440815" cy="488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s-PE" dirty="0">
                  <a:solidFill>
                    <a:schemeClr val="bg1"/>
                  </a:solidFill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GIORNI DI PREGHIERA</a:t>
              </a:r>
            </a:p>
          </p:txBody>
        </p:sp>
        <p:sp>
          <p:nvSpPr>
            <p:cNvPr id="15" name="CuadroTexto 10">
              <a:extLst>
                <a:ext uri="{FF2B5EF4-FFF2-40B4-BE49-F238E27FC236}">
                  <a16:creationId xmlns:a16="http://schemas.microsoft.com/office/drawing/2014/main" id="{D2F834A3-0DC6-4352-76B5-31D24E56998F}"/>
                </a:ext>
              </a:extLst>
            </p:cNvPr>
            <p:cNvSpPr txBox="1"/>
            <p:nvPr/>
          </p:nvSpPr>
          <p:spPr>
            <a:xfrm>
              <a:off x="2933700" y="9735757"/>
              <a:ext cx="1689100" cy="263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PE" sz="825" dirty="0">
                  <a:solidFill>
                    <a:schemeClr val="tx1"/>
                  </a:solidFill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7-17</a:t>
              </a:r>
              <a:r>
                <a:rPr lang="es-PE" sz="825" dirty="0"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 gennaio</a:t>
              </a:r>
              <a:r>
                <a:rPr lang="es-PE" sz="825" dirty="0">
                  <a:solidFill>
                    <a:schemeClr val="tx1"/>
                  </a:solidFill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 2026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7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C514A8-D4AD-CA41-AA62-467F94004F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2000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1B4520-E21D-3549-97B5-5F0A612432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2000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B64EA0-8B9D-C942-B58D-7E45C581CA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2000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693C5C-A50C-2046-8D93-312E9313FA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2000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1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D9CED4-0E2A-D547-B217-168EB215DE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54429"/>
            <a:ext cx="12192000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E85FB5-52B3-EB4E-80BF-93997228E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468</Words>
  <Application>Microsoft Office PowerPoint</Application>
  <PresentationFormat>Widescreen</PresentationFormat>
  <Paragraphs>39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Calibri</vt:lpstr>
      <vt:lpstr>Calibri Light</vt:lpstr>
      <vt:lpstr>Arial</vt:lpstr>
      <vt:lpstr>Marvin</vt:lpstr>
      <vt:lpstr>Circular Std Black</vt:lpstr>
      <vt:lpstr>Advent Sans Logo</vt:lpstr>
      <vt:lpstr>Tema de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Tramutola De Cristofaro Stefania</cp:lastModifiedBy>
  <cp:revision>7</cp:revision>
  <dcterms:created xsi:type="dcterms:W3CDTF">2025-10-19T20:46:11Z</dcterms:created>
  <dcterms:modified xsi:type="dcterms:W3CDTF">2026-01-07T14:05:03Z</dcterms:modified>
</cp:coreProperties>
</file>