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5"/>
  </p:notesMasterIdLst>
  <p:sldIdLst>
    <p:sldId id="257" r:id="rId2"/>
    <p:sldId id="262" r:id="rId3"/>
    <p:sldId id="25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68" r:id="rId24"/>
  </p:sldIdLst>
  <p:sldSz cx="12192000" cy="6858000"/>
  <p:notesSz cx="6858000" cy="9144000"/>
  <p:embeddedFontLst>
    <p:embeddedFont>
      <p:font typeface="Noto Sans" panose="020B0502040504020204" pitchFamily="34" charset="0"/>
      <p:regular r:id="rId26"/>
      <p:bold r:id="rId27"/>
      <p:italic r:id="rId28"/>
      <p:boldItalic r:id="rId29"/>
    </p:embeddedFont>
    <p:embeddedFont>
      <p:font typeface="Noto Sans Black" panose="020B0502040504020204" pitchFamily="34" charset="0"/>
      <p:bold r:id="rId30"/>
      <p:italic r:id="rId31"/>
      <p:boldItalic r:id="rId32"/>
    </p:embeddedFont>
    <p:embeddedFont>
      <p:font typeface="Noto Sans ExtraCondensed Medium" panose="020B0502040504020204" pitchFamily="34" charset="0"/>
      <p:regular r:id="rId33"/>
      <p:italic r:id="rId34"/>
    </p:embeddedFont>
    <p:embeddedFont>
      <p:font typeface="Noto Sans ExtraCondensed SemiBo" panose="020B0502040504020204" pitchFamily="34" charset="0"/>
      <p:regular r:id="rId35"/>
      <p:bold r:id="rId36"/>
    </p:embeddedFont>
    <p:embeddedFont>
      <p:font typeface="Noto Sans Medium" panose="020B0502040504020204" pitchFamily="34" charset="0"/>
      <p:regular r:id="rId37"/>
      <p: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624B"/>
    <a:srgbClr val="B03F2E"/>
    <a:srgbClr val="B843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92"/>
    <p:restoredTop sz="69409"/>
  </p:normalViewPr>
  <p:slideViewPr>
    <p:cSldViewPr snapToGrid="0">
      <p:cViewPr varScale="1">
        <p:scale>
          <a:sx n="142" d="100"/>
          <a:sy n="142" d="100"/>
        </p:scale>
        <p:origin x="2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BEE306-31F1-2346-848F-69F28448BB59}" type="datetimeFigureOut">
              <a:rPr lang="en-US" smtClean="0"/>
              <a:t>12/10/25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B633E-48BB-924E-ACFF-4E96A80BA32E}" type="slidenum">
              <a:rPr lang="en-US" smtClean="0"/>
              <a:t>‹#›</a:t>
            </a:fld>
            <a:endParaRPr lang="en-US"/>
          </a:p>
        </p:txBody>
      </p:sp>
    </p:spTree>
    <p:extLst>
      <p:ext uri="{BB962C8B-B14F-4D97-AF65-F5344CB8AC3E}">
        <p14:creationId xmlns:p14="http://schemas.microsoft.com/office/powerpoint/2010/main" val="14844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BB633E-48BB-924E-ACFF-4E96A80BA32E}" type="slidenum">
              <a:rPr lang="en-US" smtClean="0"/>
              <a:t>1</a:t>
            </a:fld>
            <a:endParaRPr lang="en-US"/>
          </a:p>
        </p:txBody>
      </p:sp>
    </p:spTree>
    <p:extLst>
      <p:ext uri="{BB962C8B-B14F-4D97-AF65-F5344CB8AC3E}">
        <p14:creationId xmlns:p14="http://schemas.microsoft.com/office/powerpoint/2010/main" val="539462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4CF2A-5931-E561-FFD6-25C6C2F8C9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BD6CA0-4DB1-14D7-F67A-52AAFDDE8F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432BC-F92A-9D17-4803-00E96CB6CC38}"/>
              </a:ext>
            </a:extLst>
          </p:cNvPr>
          <p:cNvSpPr>
            <a:spLocks noGrp="1"/>
          </p:cNvSpPr>
          <p:nvPr>
            <p:ph type="body" idx="1"/>
          </p:nvPr>
        </p:nvSpPr>
        <p:spPr/>
        <p:txBody>
          <a:bodyPr/>
          <a:lstStyle/>
          <a:p>
            <a:r>
              <a:rPr lang="en-US" b="0" i="0" u="none" strike="noStrike" dirty="0">
                <a:solidFill>
                  <a:srgbClr val="000000"/>
                </a:solidFill>
                <a:effectLst/>
                <a:latin typeface="+mn-lt"/>
              </a:rPr>
              <a:t>This requires conscious decisions about technology. We can't accidentally create space for the deep interactions Scripture describes. Ask audience: "What makes your home sacred?" Technology isn't evil, but unregulated tech disrupts God's design for relational living. Challenge: Treat your home as holy ground.</a:t>
            </a:r>
            <a:endParaRPr lang="en-US" dirty="0">
              <a:latin typeface="+mn-lt"/>
            </a:endParaRPr>
          </a:p>
        </p:txBody>
      </p:sp>
      <p:sp>
        <p:nvSpPr>
          <p:cNvPr id="4" name="Slide Number Placeholder 3">
            <a:extLst>
              <a:ext uri="{FF2B5EF4-FFF2-40B4-BE49-F238E27FC236}">
                <a16:creationId xmlns:a16="http://schemas.microsoft.com/office/drawing/2014/main" id="{3812ABF6-043D-C56C-5AFD-C2B0DAB6D390}"/>
              </a:ext>
            </a:extLst>
          </p:cNvPr>
          <p:cNvSpPr>
            <a:spLocks noGrp="1"/>
          </p:cNvSpPr>
          <p:nvPr>
            <p:ph type="sldNum" sz="quarter" idx="5"/>
          </p:nvPr>
        </p:nvSpPr>
        <p:spPr/>
        <p:txBody>
          <a:bodyPr/>
          <a:lstStyle/>
          <a:p>
            <a:fld id="{D5BB633E-48BB-924E-ACFF-4E96A80BA32E}" type="slidenum">
              <a:rPr lang="en-US" smtClean="0"/>
              <a:t>10</a:t>
            </a:fld>
            <a:endParaRPr lang="en-US"/>
          </a:p>
        </p:txBody>
      </p:sp>
    </p:spTree>
    <p:extLst>
      <p:ext uri="{BB962C8B-B14F-4D97-AF65-F5344CB8AC3E}">
        <p14:creationId xmlns:p14="http://schemas.microsoft.com/office/powerpoint/2010/main" val="901237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B3842-07B6-40EC-7FBA-E3E47086A9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F09C5E-578E-7FD9-FB22-7253DDF3F6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393652-D233-A80C-3C49-EF9CB6CC17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CC505F-647B-F8E0-0D60-F99C4F270AEA}"/>
              </a:ext>
            </a:extLst>
          </p:cNvPr>
          <p:cNvSpPr>
            <a:spLocks noGrp="1"/>
          </p:cNvSpPr>
          <p:nvPr>
            <p:ph type="sldNum" sz="quarter" idx="5"/>
          </p:nvPr>
        </p:nvSpPr>
        <p:spPr/>
        <p:txBody>
          <a:bodyPr/>
          <a:lstStyle/>
          <a:p>
            <a:fld id="{D5BB633E-48BB-924E-ACFF-4E96A80BA32E}" type="slidenum">
              <a:rPr lang="en-US" smtClean="0"/>
              <a:t>11</a:t>
            </a:fld>
            <a:endParaRPr lang="en-US"/>
          </a:p>
        </p:txBody>
      </p:sp>
    </p:spTree>
    <p:extLst>
      <p:ext uri="{BB962C8B-B14F-4D97-AF65-F5344CB8AC3E}">
        <p14:creationId xmlns:p14="http://schemas.microsoft.com/office/powerpoint/2010/main" val="1214080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33071-CC09-AFE5-DBC8-8DD24A12F2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7DF4D7-61FB-734F-ECE9-102F53EF7F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59361-8362-0383-D856-B55658A82BEA}"/>
              </a:ext>
            </a:extLst>
          </p:cNvPr>
          <p:cNvSpPr>
            <a:spLocks noGrp="1"/>
          </p:cNvSpPr>
          <p:nvPr>
            <p:ph type="body" idx="1"/>
          </p:nvPr>
        </p:nvSpPr>
        <p:spPr/>
        <p:txBody>
          <a:bodyPr/>
          <a:lstStyle/>
          <a:p>
            <a:r>
              <a:rPr lang="en-US" b="0" i="0" u="none" strike="noStrike" dirty="0">
                <a:solidFill>
                  <a:srgbClr val="000000"/>
                </a:solidFill>
                <a:effectLst/>
                <a:latin typeface="+mn-lt"/>
              </a:rPr>
              <a:t>Before change comes, honest reflection is needed. Most people underestimate screen time by 50%. Create space for self-reflection—perhaps a 30-second pause here. Emphasize: This isn't about judgment but awareness. The goal isn't to demonize technology but ensure it serves rather than dominates family life.</a:t>
            </a:r>
            <a:endParaRPr lang="en-US" dirty="0">
              <a:latin typeface="+mn-lt"/>
            </a:endParaRPr>
          </a:p>
        </p:txBody>
      </p:sp>
      <p:sp>
        <p:nvSpPr>
          <p:cNvPr id="4" name="Slide Number Placeholder 3">
            <a:extLst>
              <a:ext uri="{FF2B5EF4-FFF2-40B4-BE49-F238E27FC236}">
                <a16:creationId xmlns:a16="http://schemas.microsoft.com/office/drawing/2014/main" id="{D833847E-2A56-1015-9FC0-DDE9190E83CE}"/>
              </a:ext>
            </a:extLst>
          </p:cNvPr>
          <p:cNvSpPr>
            <a:spLocks noGrp="1"/>
          </p:cNvSpPr>
          <p:nvPr>
            <p:ph type="sldNum" sz="quarter" idx="5"/>
          </p:nvPr>
        </p:nvSpPr>
        <p:spPr/>
        <p:txBody>
          <a:bodyPr/>
          <a:lstStyle/>
          <a:p>
            <a:fld id="{D5BB633E-48BB-924E-ACFF-4E96A80BA32E}" type="slidenum">
              <a:rPr lang="en-US" smtClean="0"/>
              <a:t>12</a:t>
            </a:fld>
            <a:endParaRPr lang="en-US"/>
          </a:p>
        </p:txBody>
      </p:sp>
    </p:spTree>
    <p:extLst>
      <p:ext uri="{BB962C8B-B14F-4D97-AF65-F5344CB8AC3E}">
        <p14:creationId xmlns:p14="http://schemas.microsoft.com/office/powerpoint/2010/main" val="209452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BB801-0EF3-D4A1-2365-F2FCD77A32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0F30AE-416D-2F0F-93F1-F15C468279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871D07-1CBF-9E50-2135-5FB9E88EA544}"/>
              </a:ext>
            </a:extLst>
          </p:cNvPr>
          <p:cNvSpPr>
            <a:spLocks noGrp="1"/>
          </p:cNvSpPr>
          <p:nvPr>
            <p:ph type="body" idx="1"/>
          </p:nvPr>
        </p:nvSpPr>
        <p:spPr/>
        <p:txBody>
          <a:bodyPr/>
          <a:lstStyle/>
          <a:p>
            <a:r>
              <a:rPr lang="en-US" b="0" i="0" u="none" strike="noStrike" dirty="0">
                <a:solidFill>
                  <a:srgbClr val="000000"/>
                </a:solidFill>
                <a:effectLst/>
                <a:latin typeface="+mn-lt"/>
              </a:rPr>
              <a:t>This framework helps families understand their starting point. Be gracious—most families score in the "distracted" range. That's normal in our culture. The assessment creates space for dialogue, confession if needed, and renewed commitment. Remember: awareness is the first step toward change.</a:t>
            </a:r>
            <a:endParaRPr lang="en-US" dirty="0">
              <a:latin typeface="+mn-lt"/>
            </a:endParaRPr>
          </a:p>
        </p:txBody>
      </p:sp>
      <p:sp>
        <p:nvSpPr>
          <p:cNvPr id="4" name="Slide Number Placeholder 3">
            <a:extLst>
              <a:ext uri="{FF2B5EF4-FFF2-40B4-BE49-F238E27FC236}">
                <a16:creationId xmlns:a16="http://schemas.microsoft.com/office/drawing/2014/main" id="{41932085-FE0E-9AFB-72A9-E2BD6233ACDC}"/>
              </a:ext>
            </a:extLst>
          </p:cNvPr>
          <p:cNvSpPr>
            <a:spLocks noGrp="1"/>
          </p:cNvSpPr>
          <p:nvPr>
            <p:ph type="sldNum" sz="quarter" idx="5"/>
          </p:nvPr>
        </p:nvSpPr>
        <p:spPr/>
        <p:txBody>
          <a:bodyPr/>
          <a:lstStyle/>
          <a:p>
            <a:fld id="{D5BB633E-48BB-924E-ACFF-4E96A80BA32E}" type="slidenum">
              <a:rPr lang="en-US" smtClean="0"/>
              <a:t>13</a:t>
            </a:fld>
            <a:endParaRPr lang="en-US"/>
          </a:p>
        </p:txBody>
      </p:sp>
    </p:spTree>
    <p:extLst>
      <p:ext uri="{BB962C8B-B14F-4D97-AF65-F5344CB8AC3E}">
        <p14:creationId xmlns:p14="http://schemas.microsoft.com/office/powerpoint/2010/main" val="842989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8A0FA-B7F8-C141-5D74-2E48C2459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42C60F-CDB9-94F1-4E11-536F53C6EA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294637-7CB8-471C-CE6C-EDE5B29D1C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4A4EA5-446E-55CE-0564-B474DDD5B600}"/>
              </a:ext>
            </a:extLst>
          </p:cNvPr>
          <p:cNvSpPr>
            <a:spLocks noGrp="1"/>
          </p:cNvSpPr>
          <p:nvPr>
            <p:ph type="sldNum" sz="quarter" idx="5"/>
          </p:nvPr>
        </p:nvSpPr>
        <p:spPr/>
        <p:txBody>
          <a:bodyPr/>
          <a:lstStyle/>
          <a:p>
            <a:fld id="{D5BB633E-48BB-924E-ACFF-4E96A80BA32E}" type="slidenum">
              <a:rPr lang="en-US" smtClean="0"/>
              <a:t>14</a:t>
            </a:fld>
            <a:endParaRPr lang="en-US"/>
          </a:p>
        </p:txBody>
      </p:sp>
    </p:spTree>
    <p:extLst>
      <p:ext uri="{BB962C8B-B14F-4D97-AF65-F5344CB8AC3E}">
        <p14:creationId xmlns:p14="http://schemas.microsoft.com/office/powerpoint/2010/main" val="1697324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4B04E0-7B11-D16A-D05A-C5D752BDF2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D807C5-C5E1-358C-0223-35AE366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8C1EF-0A3C-8828-87FD-4346F126B264}"/>
              </a:ext>
            </a:extLst>
          </p:cNvPr>
          <p:cNvSpPr>
            <a:spLocks noGrp="1"/>
          </p:cNvSpPr>
          <p:nvPr>
            <p:ph type="body" idx="1"/>
          </p:nvPr>
        </p:nvSpPr>
        <p:spPr/>
        <p:txBody>
          <a:bodyPr/>
          <a:lstStyle/>
          <a:p>
            <a:r>
              <a:rPr lang="en-US" b="0" i="0" u="none" strike="noStrike" dirty="0">
                <a:solidFill>
                  <a:srgbClr val="000000"/>
                </a:solidFill>
                <a:effectLst/>
                <a:latin typeface="+mn-lt"/>
              </a:rPr>
              <a:t>These four principles are biblically rooted and research-supported. RECLAIM THE TABLE: From Passover to Last Supper, shared meals matter. Andy Crouch's work confirms device-free meals strengthen bonds. SACRED ZONES: Bedrooms disrupt sleep; digital Sabbath creates rest. MODEL: Matthew 7:5—transform yourself first. PRESENCE POCKETS: Quality requires quantity. Expand on each briefly.</a:t>
            </a:r>
            <a:endParaRPr lang="en-US" dirty="0">
              <a:latin typeface="+mn-lt"/>
            </a:endParaRPr>
          </a:p>
        </p:txBody>
      </p:sp>
      <p:sp>
        <p:nvSpPr>
          <p:cNvPr id="4" name="Slide Number Placeholder 3">
            <a:extLst>
              <a:ext uri="{FF2B5EF4-FFF2-40B4-BE49-F238E27FC236}">
                <a16:creationId xmlns:a16="http://schemas.microsoft.com/office/drawing/2014/main" id="{DAE501EE-912F-005C-1554-26FAEBA3BD5A}"/>
              </a:ext>
            </a:extLst>
          </p:cNvPr>
          <p:cNvSpPr>
            <a:spLocks noGrp="1"/>
          </p:cNvSpPr>
          <p:nvPr>
            <p:ph type="sldNum" sz="quarter" idx="5"/>
          </p:nvPr>
        </p:nvSpPr>
        <p:spPr/>
        <p:txBody>
          <a:bodyPr/>
          <a:lstStyle/>
          <a:p>
            <a:fld id="{D5BB633E-48BB-924E-ACFF-4E96A80BA32E}" type="slidenum">
              <a:rPr lang="en-US" smtClean="0"/>
              <a:t>15</a:t>
            </a:fld>
            <a:endParaRPr lang="en-US"/>
          </a:p>
        </p:txBody>
      </p:sp>
    </p:spTree>
    <p:extLst>
      <p:ext uri="{BB962C8B-B14F-4D97-AF65-F5344CB8AC3E}">
        <p14:creationId xmlns:p14="http://schemas.microsoft.com/office/powerpoint/2010/main" val="1487733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C4D22-5FCC-C5EE-570D-29F2292EB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CF4F6-96CF-A3CB-F777-C94577990D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C85515-BFFB-2920-2F67-DB991C2E9D25}"/>
              </a:ext>
            </a:extLst>
          </p:cNvPr>
          <p:cNvSpPr>
            <a:spLocks noGrp="1"/>
          </p:cNvSpPr>
          <p:nvPr>
            <p:ph type="body" idx="1"/>
          </p:nvPr>
        </p:nvSpPr>
        <p:spPr/>
        <p:txBody>
          <a:bodyPr/>
          <a:lstStyle/>
          <a:p>
            <a:r>
              <a:rPr lang="en-US" b="0" i="0" u="none" strike="noStrike" dirty="0">
                <a:solidFill>
                  <a:srgbClr val="000000"/>
                </a:solidFill>
                <a:effectLst/>
                <a:latin typeface="+mn-lt"/>
              </a:rPr>
              <a:t>These four principles are biblically rooted and research-supported. RECLAIM THE TABLE: From Passover to Last Supper, shared meals matter. Andy Crouch's work confirms device-free meals strengthen bonds. SACRED ZONES: Bedrooms disrupt sleep; digital Sabbath creates rest. MODEL: Matthew 7:5—transform yourself first. PRESENCE POCKETS: Quality requires quantity. Expand on each briefly.</a:t>
            </a:r>
            <a:endParaRPr lang="en-US" dirty="0">
              <a:latin typeface="+mn-lt"/>
            </a:endParaRPr>
          </a:p>
        </p:txBody>
      </p:sp>
      <p:sp>
        <p:nvSpPr>
          <p:cNvPr id="4" name="Slide Number Placeholder 3">
            <a:extLst>
              <a:ext uri="{FF2B5EF4-FFF2-40B4-BE49-F238E27FC236}">
                <a16:creationId xmlns:a16="http://schemas.microsoft.com/office/drawing/2014/main" id="{49A125E6-6753-2369-AFAC-A8D9428628C6}"/>
              </a:ext>
            </a:extLst>
          </p:cNvPr>
          <p:cNvSpPr>
            <a:spLocks noGrp="1"/>
          </p:cNvSpPr>
          <p:nvPr>
            <p:ph type="sldNum" sz="quarter" idx="5"/>
          </p:nvPr>
        </p:nvSpPr>
        <p:spPr/>
        <p:txBody>
          <a:bodyPr/>
          <a:lstStyle/>
          <a:p>
            <a:fld id="{D5BB633E-48BB-924E-ACFF-4E96A80BA32E}" type="slidenum">
              <a:rPr lang="en-US" smtClean="0"/>
              <a:t>16</a:t>
            </a:fld>
            <a:endParaRPr lang="en-US"/>
          </a:p>
        </p:txBody>
      </p:sp>
    </p:spTree>
    <p:extLst>
      <p:ext uri="{BB962C8B-B14F-4D97-AF65-F5344CB8AC3E}">
        <p14:creationId xmlns:p14="http://schemas.microsoft.com/office/powerpoint/2010/main" val="1661212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617E2-3B96-8C86-811A-B94653917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82FF84-1896-9E34-2BF0-0BCC725D2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4AE3E0-3F82-5FE0-0E34-C93062DC112D}"/>
              </a:ext>
            </a:extLst>
          </p:cNvPr>
          <p:cNvSpPr>
            <a:spLocks noGrp="1"/>
          </p:cNvSpPr>
          <p:nvPr>
            <p:ph type="body" idx="1"/>
          </p:nvPr>
        </p:nvSpPr>
        <p:spPr/>
        <p:txBody>
          <a:bodyPr/>
          <a:lstStyle/>
          <a:p>
            <a:r>
              <a:rPr lang="en-US" b="0" i="0" u="none" strike="noStrike" dirty="0">
                <a:solidFill>
                  <a:srgbClr val="000000"/>
                </a:solidFill>
                <a:effectLst/>
                <a:latin typeface="+mn-lt"/>
              </a:rPr>
              <a:t>Joshua 24:15 in action. A covenant isn't parents imposing rules—it's the family agreeing together about home culture. This creates shared ownership and accountability. Emphasize: Write it together, sign it together, display it prominently, revisit monthly. As children grow and circumstances change, the covenant evolves. This is a living document.</a:t>
            </a:r>
            <a:endParaRPr lang="en-US" dirty="0">
              <a:latin typeface="+mn-lt"/>
            </a:endParaRPr>
          </a:p>
        </p:txBody>
      </p:sp>
      <p:sp>
        <p:nvSpPr>
          <p:cNvPr id="4" name="Slide Number Placeholder 3">
            <a:extLst>
              <a:ext uri="{FF2B5EF4-FFF2-40B4-BE49-F238E27FC236}">
                <a16:creationId xmlns:a16="http://schemas.microsoft.com/office/drawing/2014/main" id="{CCE0F889-368B-830E-279E-31982287DA41}"/>
              </a:ext>
            </a:extLst>
          </p:cNvPr>
          <p:cNvSpPr>
            <a:spLocks noGrp="1"/>
          </p:cNvSpPr>
          <p:nvPr>
            <p:ph type="sldNum" sz="quarter" idx="5"/>
          </p:nvPr>
        </p:nvSpPr>
        <p:spPr/>
        <p:txBody>
          <a:bodyPr/>
          <a:lstStyle/>
          <a:p>
            <a:fld id="{D5BB633E-48BB-924E-ACFF-4E96A80BA32E}" type="slidenum">
              <a:rPr lang="en-US" smtClean="0"/>
              <a:t>17</a:t>
            </a:fld>
            <a:endParaRPr lang="en-US"/>
          </a:p>
        </p:txBody>
      </p:sp>
    </p:spTree>
    <p:extLst>
      <p:ext uri="{BB962C8B-B14F-4D97-AF65-F5344CB8AC3E}">
        <p14:creationId xmlns:p14="http://schemas.microsoft.com/office/powerpoint/2010/main" val="3955176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2D253-9AC5-04E5-7808-FE02E3EC9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352246-6E67-8C99-A27C-A78531C506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D8341B-A777-54E4-9F7E-934941FE5F38}"/>
              </a:ext>
            </a:extLst>
          </p:cNvPr>
          <p:cNvSpPr>
            <a:spLocks noGrp="1"/>
          </p:cNvSpPr>
          <p:nvPr>
            <p:ph type="body" idx="1"/>
          </p:nvPr>
        </p:nvSpPr>
        <p:spPr/>
        <p:txBody>
          <a:bodyPr/>
          <a:lstStyle/>
          <a:p>
            <a:r>
              <a:rPr lang="en-US" b="0" i="0" u="none" strike="noStrike" dirty="0">
                <a:solidFill>
                  <a:srgbClr val="000000"/>
                </a:solidFill>
                <a:effectLst/>
                <a:latin typeface="+mn-lt"/>
              </a:rPr>
              <a:t>Change doesn't happen all at once. Start small and specific. Success with one change builds momentum. Emphasize the family meeting: approach with humility, not judgment. Everyone—parents included—should acknowledge where tech has harmed family life. This is spiritual work, not just behavior modification. The goal: cultivate deeper love for God and neighbor.</a:t>
            </a:r>
            <a:endParaRPr lang="en-US" dirty="0">
              <a:latin typeface="+mn-lt"/>
            </a:endParaRPr>
          </a:p>
        </p:txBody>
      </p:sp>
      <p:sp>
        <p:nvSpPr>
          <p:cNvPr id="4" name="Slide Number Placeholder 3">
            <a:extLst>
              <a:ext uri="{FF2B5EF4-FFF2-40B4-BE49-F238E27FC236}">
                <a16:creationId xmlns:a16="http://schemas.microsoft.com/office/drawing/2014/main" id="{F4E71771-FC7D-05F5-BACD-BEB80CAFE478}"/>
              </a:ext>
            </a:extLst>
          </p:cNvPr>
          <p:cNvSpPr>
            <a:spLocks noGrp="1"/>
          </p:cNvSpPr>
          <p:nvPr>
            <p:ph type="sldNum" sz="quarter" idx="5"/>
          </p:nvPr>
        </p:nvSpPr>
        <p:spPr/>
        <p:txBody>
          <a:bodyPr/>
          <a:lstStyle/>
          <a:p>
            <a:fld id="{D5BB633E-48BB-924E-ACFF-4E96A80BA32E}" type="slidenum">
              <a:rPr lang="en-US" smtClean="0"/>
              <a:t>18</a:t>
            </a:fld>
            <a:endParaRPr lang="en-US"/>
          </a:p>
        </p:txBody>
      </p:sp>
    </p:spTree>
    <p:extLst>
      <p:ext uri="{BB962C8B-B14F-4D97-AF65-F5344CB8AC3E}">
        <p14:creationId xmlns:p14="http://schemas.microsoft.com/office/powerpoint/2010/main" val="1218071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7FB63-CD9D-B23B-AD56-813726FF4B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8F1222-188B-2774-F806-B9BFD3B3E7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9988A0-1659-8BB0-F842-238A85992E81}"/>
              </a:ext>
            </a:extLst>
          </p:cNvPr>
          <p:cNvSpPr>
            <a:spLocks noGrp="1"/>
          </p:cNvSpPr>
          <p:nvPr>
            <p:ph type="body" idx="1"/>
          </p:nvPr>
        </p:nvSpPr>
        <p:spPr/>
        <p:txBody>
          <a:bodyPr/>
          <a:lstStyle/>
          <a:p>
            <a:r>
              <a:rPr lang="en-US" b="0" i="0" u="none" strike="noStrike" dirty="0">
                <a:solidFill>
                  <a:srgbClr val="000000"/>
                </a:solidFill>
                <a:effectLst/>
                <a:latin typeface="+mn-lt"/>
              </a:rPr>
              <a:t>Technology is both gift and test. Research shows "digital cultural capital" matters—awareness, motivation, and skill to control technology rather than be controlled by it. For families of faith, motivation comes from something deeper: loving God and neighbor (including family across from us). Quote Romans 12:2: Don't conform to this world's pattern of constant connectivity. The transformed life requires presence and depth.</a:t>
            </a:r>
            <a:endParaRPr lang="en-US" dirty="0">
              <a:latin typeface="+mn-lt"/>
            </a:endParaRPr>
          </a:p>
        </p:txBody>
      </p:sp>
      <p:sp>
        <p:nvSpPr>
          <p:cNvPr id="4" name="Slide Number Placeholder 3">
            <a:extLst>
              <a:ext uri="{FF2B5EF4-FFF2-40B4-BE49-F238E27FC236}">
                <a16:creationId xmlns:a16="http://schemas.microsoft.com/office/drawing/2014/main" id="{B20E09C6-39B8-E5CF-66C2-CB8D03668EF7}"/>
              </a:ext>
            </a:extLst>
          </p:cNvPr>
          <p:cNvSpPr>
            <a:spLocks noGrp="1"/>
          </p:cNvSpPr>
          <p:nvPr>
            <p:ph type="sldNum" sz="quarter" idx="5"/>
          </p:nvPr>
        </p:nvSpPr>
        <p:spPr/>
        <p:txBody>
          <a:bodyPr/>
          <a:lstStyle/>
          <a:p>
            <a:fld id="{D5BB633E-48BB-924E-ACFF-4E96A80BA32E}" type="slidenum">
              <a:rPr lang="en-US" smtClean="0"/>
              <a:t>19</a:t>
            </a:fld>
            <a:endParaRPr lang="en-US"/>
          </a:p>
        </p:txBody>
      </p:sp>
    </p:spTree>
    <p:extLst>
      <p:ext uri="{BB962C8B-B14F-4D97-AF65-F5344CB8AC3E}">
        <p14:creationId xmlns:p14="http://schemas.microsoft.com/office/powerpoint/2010/main" val="492564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E3821-DE81-5211-0951-4C2B802788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4CD89F-3380-8C68-3259-248D76D2F8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B5878E-3C23-C0E9-8182-85D78F804C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attendees. Set tone: This isn't anti-technology, but pro-presence. We'll explore how faith principles guide healthy tech use in family life. </a:t>
            </a:r>
            <a:r>
              <a:rPr lang="en-US"/>
              <a:t>Open with a relatable scenario: "How many of you have sat at dinner while family members scroll their phones?"</a:t>
            </a:r>
          </a:p>
          <a:p>
            <a:endParaRPr lang="en-US" dirty="0"/>
          </a:p>
        </p:txBody>
      </p:sp>
      <p:sp>
        <p:nvSpPr>
          <p:cNvPr id="4" name="Slide Number Placeholder 3">
            <a:extLst>
              <a:ext uri="{FF2B5EF4-FFF2-40B4-BE49-F238E27FC236}">
                <a16:creationId xmlns:a16="http://schemas.microsoft.com/office/drawing/2014/main" id="{D4B8A0E2-E476-ED46-28D2-E81584AC48DE}"/>
              </a:ext>
            </a:extLst>
          </p:cNvPr>
          <p:cNvSpPr>
            <a:spLocks noGrp="1"/>
          </p:cNvSpPr>
          <p:nvPr>
            <p:ph type="sldNum" sz="quarter" idx="5"/>
          </p:nvPr>
        </p:nvSpPr>
        <p:spPr/>
        <p:txBody>
          <a:bodyPr/>
          <a:lstStyle/>
          <a:p>
            <a:fld id="{D5BB633E-48BB-924E-ACFF-4E96A80BA32E}" type="slidenum">
              <a:rPr lang="en-US" smtClean="0"/>
              <a:t>2</a:t>
            </a:fld>
            <a:endParaRPr lang="en-US"/>
          </a:p>
        </p:txBody>
      </p:sp>
    </p:spTree>
    <p:extLst>
      <p:ext uri="{BB962C8B-B14F-4D97-AF65-F5344CB8AC3E}">
        <p14:creationId xmlns:p14="http://schemas.microsoft.com/office/powerpoint/2010/main" val="592502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085BD-2C88-BA04-8CA9-C1464B5F04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F08558-98CF-1D05-3203-8783B9384C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077FEA-7AC1-984D-C1FB-E7B4E96C1081}"/>
              </a:ext>
            </a:extLst>
          </p:cNvPr>
          <p:cNvSpPr>
            <a:spLocks noGrp="1"/>
          </p:cNvSpPr>
          <p:nvPr>
            <p:ph type="body" idx="1"/>
          </p:nvPr>
        </p:nvSpPr>
        <p:spPr/>
        <p:txBody>
          <a:bodyPr/>
          <a:lstStyle/>
          <a:p>
            <a:r>
              <a:rPr lang="en-US" b="0" i="0" u="none" strike="noStrike" dirty="0">
                <a:solidFill>
                  <a:srgbClr val="000000"/>
                </a:solidFill>
                <a:effectLst/>
                <a:latin typeface="+mn-lt"/>
              </a:rPr>
              <a:t>End with hope and agency. By God's grace and intentional effort, we can choose wisely. We can redeem digital space for faithfulness, connection, and flourishing family life. The journey begins with a single step. Challenge audience: What will YOUR first step be this week? Close with prayer for wisdom in stewarding technology for God's glory and family flourishing. Thank attendees. Provide resources/references.</a:t>
            </a:r>
          </a:p>
        </p:txBody>
      </p:sp>
      <p:sp>
        <p:nvSpPr>
          <p:cNvPr id="4" name="Slide Number Placeholder 3">
            <a:extLst>
              <a:ext uri="{FF2B5EF4-FFF2-40B4-BE49-F238E27FC236}">
                <a16:creationId xmlns:a16="http://schemas.microsoft.com/office/drawing/2014/main" id="{0C1BBA82-5ED3-5B02-28BF-696A3502611C}"/>
              </a:ext>
            </a:extLst>
          </p:cNvPr>
          <p:cNvSpPr>
            <a:spLocks noGrp="1"/>
          </p:cNvSpPr>
          <p:nvPr>
            <p:ph type="sldNum" sz="quarter" idx="5"/>
          </p:nvPr>
        </p:nvSpPr>
        <p:spPr/>
        <p:txBody>
          <a:bodyPr/>
          <a:lstStyle/>
          <a:p>
            <a:fld id="{D5BB633E-48BB-924E-ACFF-4E96A80BA32E}" type="slidenum">
              <a:rPr lang="en-US" smtClean="0"/>
              <a:t>20</a:t>
            </a:fld>
            <a:endParaRPr lang="en-US"/>
          </a:p>
        </p:txBody>
      </p:sp>
    </p:spTree>
    <p:extLst>
      <p:ext uri="{BB962C8B-B14F-4D97-AF65-F5344CB8AC3E}">
        <p14:creationId xmlns:p14="http://schemas.microsoft.com/office/powerpoint/2010/main" val="2114370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5310C-A8F9-A890-F9A6-FBFDDD9D0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47FD2-B8AB-B341-A4DE-87D8BB507A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59DB1C-D24E-1BD2-21C8-F8D63F0EAB3E}"/>
              </a:ext>
            </a:extLst>
          </p:cNvPr>
          <p:cNvSpPr>
            <a:spLocks noGrp="1"/>
          </p:cNvSpPr>
          <p:nvPr>
            <p:ph type="body" idx="1"/>
          </p:nvPr>
        </p:nvSpPr>
        <p:spPr/>
        <p:txBody>
          <a:bodyPr/>
          <a:lstStyle/>
          <a:p>
            <a:r>
              <a:rPr lang="en-US" b="0" i="0" u="none" strike="noStrike" dirty="0">
                <a:solidFill>
                  <a:srgbClr val="000000"/>
                </a:solidFill>
                <a:effectLst/>
                <a:latin typeface="+mn-lt"/>
              </a:rPr>
              <a:t>Encourage families to make prayer part of this process: asking God to help them become tech-wise and Christ-centered, to give them courage to set boundaries, and to forgive each other when they fail. Sum up: Tech can build bonds or break them; the difference is whether we use it intentionally in the service of love, or let it control us.</a:t>
            </a:r>
          </a:p>
        </p:txBody>
      </p:sp>
      <p:sp>
        <p:nvSpPr>
          <p:cNvPr id="4" name="Slide Number Placeholder 3">
            <a:extLst>
              <a:ext uri="{FF2B5EF4-FFF2-40B4-BE49-F238E27FC236}">
                <a16:creationId xmlns:a16="http://schemas.microsoft.com/office/drawing/2014/main" id="{54EB5091-BDEF-F59A-F357-A3B6F8D5C569}"/>
              </a:ext>
            </a:extLst>
          </p:cNvPr>
          <p:cNvSpPr>
            <a:spLocks noGrp="1"/>
          </p:cNvSpPr>
          <p:nvPr>
            <p:ph type="sldNum" sz="quarter" idx="5"/>
          </p:nvPr>
        </p:nvSpPr>
        <p:spPr/>
        <p:txBody>
          <a:bodyPr/>
          <a:lstStyle/>
          <a:p>
            <a:fld id="{D5BB633E-48BB-924E-ACFF-4E96A80BA32E}" type="slidenum">
              <a:rPr lang="en-US" smtClean="0"/>
              <a:t>21</a:t>
            </a:fld>
            <a:endParaRPr lang="en-US"/>
          </a:p>
        </p:txBody>
      </p:sp>
    </p:spTree>
    <p:extLst>
      <p:ext uri="{BB962C8B-B14F-4D97-AF65-F5344CB8AC3E}">
        <p14:creationId xmlns:p14="http://schemas.microsoft.com/office/powerpoint/2010/main" val="996310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B7D71-1F91-674B-286B-1CC705B8F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3A3BD4-9667-38C4-B352-48DED22DA5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6D9B1A-B93A-6773-3178-16F1463EF1E7}"/>
              </a:ext>
            </a:extLst>
          </p:cNvPr>
          <p:cNvSpPr>
            <a:spLocks noGrp="1"/>
          </p:cNvSpPr>
          <p:nvPr>
            <p:ph type="body" idx="1"/>
          </p:nvPr>
        </p:nvSpPr>
        <p:spPr/>
        <p:txBody>
          <a:bodyPr/>
          <a:lstStyle/>
          <a:p>
            <a:r>
              <a:rPr lang="en-US" b="0" i="0" u="none" strike="noStrike" dirty="0">
                <a:solidFill>
                  <a:srgbClr val="000000"/>
                </a:solidFill>
                <a:effectLst/>
                <a:latin typeface="+mn-lt"/>
              </a:rPr>
              <a:t>Contrast the world’s “always-on, always-distracted” pattern with God’s call to renewal and transformation. Remind them that digital cultural capital—the skills and motivation to control technology—is unevenly distributed in society, but families of faith are called to pursue digital wisdom not just for advantage, but out of love for God and neighbor. </a:t>
            </a:r>
            <a:r>
              <a:rPr lang="en-US" b="0" i="0" u="none" strike="noStrike">
                <a:solidFill>
                  <a:srgbClr val="000000"/>
                </a:solidFill>
                <a:effectLst/>
                <a:latin typeface="+mn-lt"/>
              </a:rPr>
              <a:t>Close by emphasizing that becoming a tech-wise family is a journey of many small steps: one device-free dinner, one presence pocket, one covenant conversation at a time.</a:t>
            </a:r>
            <a:endParaRPr lang="en-US" b="0" i="0" u="none" strike="noStrike" dirty="0">
              <a:solidFill>
                <a:srgbClr val="000000"/>
              </a:solidFill>
              <a:effectLst/>
              <a:latin typeface="+mn-lt"/>
            </a:endParaRPr>
          </a:p>
        </p:txBody>
      </p:sp>
      <p:sp>
        <p:nvSpPr>
          <p:cNvPr id="4" name="Slide Number Placeholder 3">
            <a:extLst>
              <a:ext uri="{FF2B5EF4-FFF2-40B4-BE49-F238E27FC236}">
                <a16:creationId xmlns:a16="http://schemas.microsoft.com/office/drawing/2014/main" id="{4D0405AA-9E52-AEB4-403C-53967238A206}"/>
              </a:ext>
            </a:extLst>
          </p:cNvPr>
          <p:cNvSpPr>
            <a:spLocks noGrp="1"/>
          </p:cNvSpPr>
          <p:nvPr>
            <p:ph type="sldNum" sz="quarter" idx="5"/>
          </p:nvPr>
        </p:nvSpPr>
        <p:spPr/>
        <p:txBody>
          <a:bodyPr/>
          <a:lstStyle/>
          <a:p>
            <a:fld id="{D5BB633E-48BB-924E-ACFF-4E96A80BA32E}" type="slidenum">
              <a:rPr lang="en-US" smtClean="0"/>
              <a:t>22</a:t>
            </a:fld>
            <a:endParaRPr lang="en-US"/>
          </a:p>
        </p:txBody>
      </p:sp>
    </p:spTree>
    <p:extLst>
      <p:ext uri="{BB962C8B-B14F-4D97-AF65-F5344CB8AC3E}">
        <p14:creationId xmlns:p14="http://schemas.microsoft.com/office/powerpoint/2010/main" val="2678814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0865E-44BF-45A2-971F-70AFB51546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F40E7-7EDC-DE3A-8B79-5303C28E25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9101A-662F-970C-CBD2-DC7B2C1571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2205B2-3558-3681-6705-05A761FFDF11}"/>
              </a:ext>
            </a:extLst>
          </p:cNvPr>
          <p:cNvSpPr>
            <a:spLocks noGrp="1"/>
          </p:cNvSpPr>
          <p:nvPr>
            <p:ph type="sldNum" sz="quarter" idx="5"/>
          </p:nvPr>
        </p:nvSpPr>
        <p:spPr/>
        <p:txBody>
          <a:bodyPr/>
          <a:lstStyle/>
          <a:p>
            <a:fld id="{D5BB633E-48BB-924E-ACFF-4E96A80BA32E}" type="slidenum">
              <a:rPr lang="en-US" smtClean="0"/>
              <a:t>23</a:t>
            </a:fld>
            <a:endParaRPr lang="en-US"/>
          </a:p>
        </p:txBody>
      </p:sp>
    </p:spTree>
    <p:extLst>
      <p:ext uri="{BB962C8B-B14F-4D97-AF65-F5344CB8AC3E}">
        <p14:creationId xmlns:p14="http://schemas.microsoft.com/office/powerpoint/2010/main" val="934753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A16F9-7B0A-250A-1767-B9C08418F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974EBE-F132-B40D-856B-9B4CA49FF7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580A46-F202-3DEE-40BE-30B727307A00}"/>
              </a:ext>
            </a:extLst>
          </p:cNvPr>
          <p:cNvSpPr>
            <a:spLocks noGrp="1"/>
          </p:cNvSpPr>
          <p:nvPr>
            <p:ph type="body" idx="1"/>
          </p:nvPr>
        </p:nvSpPr>
        <p:spPr/>
        <p:txBody>
          <a:bodyPr/>
          <a:lstStyle/>
          <a:p>
            <a:r>
              <a:rPr lang="en-US" dirty="0"/>
              <a:t>1 Corinthians 10:23: “All things are lawful for me, but not all things are helpful…”</a:t>
            </a:r>
          </a:p>
          <a:p>
            <a:endParaRPr lang="en-US" dirty="0"/>
          </a:p>
          <a:p>
            <a:r>
              <a:rPr lang="en-US" dirty="0"/>
              <a:t>Joshua 24:15: “As for me and my house, we will serve the Lord.”</a:t>
            </a:r>
          </a:p>
          <a:p>
            <a:br>
              <a:rPr lang="en-US" dirty="0"/>
            </a:br>
            <a:r>
              <a:rPr lang="en-US" dirty="0"/>
              <a:t>Explain that these will anchor the seminar: </a:t>
            </a:r>
            <a:r>
              <a:rPr lang="en-US" b="1" dirty="0"/>
              <a:t>just because we can use technology doesn’t mean it’s always helpful</a:t>
            </a:r>
            <a:r>
              <a:rPr lang="en-US" dirty="0"/>
              <a:t>, and as families we want our homes to be clearly committed to serving the Lord—even in our digital habits.</a:t>
            </a:r>
          </a:p>
          <a:p>
            <a:endParaRPr lang="en-US" dirty="0"/>
          </a:p>
        </p:txBody>
      </p:sp>
      <p:sp>
        <p:nvSpPr>
          <p:cNvPr id="4" name="Slide Number Placeholder 3">
            <a:extLst>
              <a:ext uri="{FF2B5EF4-FFF2-40B4-BE49-F238E27FC236}">
                <a16:creationId xmlns:a16="http://schemas.microsoft.com/office/drawing/2014/main" id="{E2A03138-C217-BB6F-1AEA-61E8799699BB}"/>
              </a:ext>
            </a:extLst>
          </p:cNvPr>
          <p:cNvSpPr>
            <a:spLocks noGrp="1"/>
          </p:cNvSpPr>
          <p:nvPr>
            <p:ph type="sldNum" sz="quarter" idx="5"/>
          </p:nvPr>
        </p:nvSpPr>
        <p:spPr/>
        <p:txBody>
          <a:bodyPr/>
          <a:lstStyle/>
          <a:p>
            <a:fld id="{D5BB633E-48BB-924E-ACFF-4E96A80BA32E}" type="slidenum">
              <a:rPr lang="en-US" smtClean="0"/>
              <a:t>3</a:t>
            </a:fld>
            <a:endParaRPr lang="en-US"/>
          </a:p>
        </p:txBody>
      </p:sp>
    </p:spTree>
    <p:extLst>
      <p:ext uri="{BB962C8B-B14F-4D97-AF65-F5344CB8AC3E}">
        <p14:creationId xmlns:p14="http://schemas.microsoft.com/office/powerpoint/2010/main" val="1413734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7DB68-0C9C-E2E0-B092-DBB455CFA6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02E245-AA39-7F6A-1B32-3C9CAED009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F7C124-F015-1FA4-E2AD-205831A52BF9}"/>
              </a:ext>
            </a:extLst>
          </p:cNvPr>
          <p:cNvSpPr>
            <a:spLocks noGrp="1"/>
          </p:cNvSpPr>
          <p:nvPr>
            <p:ph type="body" idx="1"/>
          </p:nvPr>
        </p:nvSpPr>
        <p:spPr/>
        <p:txBody>
          <a:bodyPr/>
          <a:lstStyle/>
          <a:p>
            <a:r>
              <a:rPr lang="en-US" dirty="0"/>
              <a:t>Introduce this as the first section: understanding what is actually happening in our homes and hearts because of technology—before we jump to solutions.</a:t>
            </a:r>
          </a:p>
        </p:txBody>
      </p:sp>
      <p:sp>
        <p:nvSpPr>
          <p:cNvPr id="4" name="Slide Number Placeholder 3">
            <a:extLst>
              <a:ext uri="{FF2B5EF4-FFF2-40B4-BE49-F238E27FC236}">
                <a16:creationId xmlns:a16="http://schemas.microsoft.com/office/drawing/2014/main" id="{9340E800-B2DE-98A7-5526-F2380121450E}"/>
              </a:ext>
            </a:extLst>
          </p:cNvPr>
          <p:cNvSpPr>
            <a:spLocks noGrp="1"/>
          </p:cNvSpPr>
          <p:nvPr>
            <p:ph type="sldNum" sz="quarter" idx="5"/>
          </p:nvPr>
        </p:nvSpPr>
        <p:spPr/>
        <p:txBody>
          <a:bodyPr/>
          <a:lstStyle/>
          <a:p>
            <a:fld id="{D5BB633E-48BB-924E-ACFF-4E96A80BA32E}" type="slidenum">
              <a:rPr lang="en-US" smtClean="0"/>
              <a:t>4</a:t>
            </a:fld>
            <a:endParaRPr lang="en-US"/>
          </a:p>
        </p:txBody>
      </p:sp>
    </p:spTree>
    <p:extLst>
      <p:ext uri="{BB962C8B-B14F-4D97-AF65-F5344CB8AC3E}">
        <p14:creationId xmlns:p14="http://schemas.microsoft.com/office/powerpoint/2010/main" val="47700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8D5DA-5766-0491-BC05-5290C8063D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1F517F-0DC9-9E94-389C-AE8DEB56F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8C809F-EC63-FBD0-51E6-CC11330C3438}"/>
              </a:ext>
            </a:extLst>
          </p:cNvPr>
          <p:cNvSpPr>
            <a:spLocks noGrp="1"/>
          </p:cNvSpPr>
          <p:nvPr>
            <p:ph type="body" idx="1"/>
          </p:nvPr>
        </p:nvSpPr>
        <p:spPr/>
        <p:txBody>
          <a:bodyPr/>
          <a:lstStyle/>
          <a:p>
            <a:r>
              <a:rPr lang="en-US" b="0" i="0" u="none" strike="noStrike" dirty="0">
                <a:solidFill>
                  <a:srgbClr val="000000"/>
                </a:solidFill>
                <a:effectLst/>
                <a:latin typeface="+mn-lt"/>
              </a:rPr>
              <a:t>Paint the picture: These scenes are now commonplace, but remember—this is recent. 15 years ago, smartphones didn't exist. We've normalized constant connectivity without questioning its impact. Share statistic: Families spend 4-6 hours daily on screens. Ask: "Does this resonate with your experience?"</a:t>
            </a:r>
            <a:endParaRPr lang="en-US" dirty="0">
              <a:latin typeface="+mn-lt"/>
            </a:endParaRPr>
          </a:p>
        </p:txBody>
      </p:sp>
      <p:sp>
        <p:nvSpPr>
          <p:cNvPr id="4" name="Slide Number Placeholder 3">
            <a:extLst>
              <a:ext uri="{FF2B5EF4-FFF2-40B4-BE49-F238E27FC236}">
                <a16:creationId xmlns:a16="http://schemas.microsoft.com/office/drawing/2014/main" id="{2F7FE429-4641-7B95-66A3-418CF777622C}"/>
              </a:ext>
            </a:extLst>
          </p:cNvPr>
          <p:cNvSpPr>
            <a:spLocks noGrp="1"/>
          </p:cNvSpPr>
          <p:nvPr>
            <p:ph type="sldNum" sz="quarter" idx="5"/>
          </p:nvPr>
        </p:nvSpPr>
        <p:spPr/>
        <p:txBody>
          <a:bodyPr/>
          <a:lstStyle/>
          <a:p>
            <a:fld id="{D5BB633E-48BB-924E-ACFF-4E96A80BA32E}" type="slidenum">
              <a:rPr lang="en-US" smtClean="0"/>
              <a:t>5</a:t>
            </a:fld>
            <a:endParaRPr lang="en-US"/>
          </a:p>
        </p:txBody>
      </p:sp>
    </p:spTree>
    <p:extLst>
      <p:ext uri="{BB962C8B-B14F-4D97-AF65-F5344CB8AC3E}">
        <p14:creationId xmlns:p14="http://schemas.microsoft.com/office/powerpoint/2010/main" val="3932771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1564F-43F7-9038-6AC9-B64E45A88D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1EEE9C-1F07-986E-DD57-AD71EA7F7D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6392CF-6623-3068-8FA6-1980BDB9CA7F}"/>
              </a:ext>
            </a:extLst>
          </p:cNvPr>
          <p:cNvSpPr>
            <a:spLocks noGrp="1"/>
          </p:cNvSpPr>
          <p:nvPr>
            <p:ph type="body" idx="1"/>
          </p:nvPr>
        </p:nvSpPr>
        <p:spPr/>
        <p:txBody>
          <a:bodyPr/>
          <a:lstStyle/>
          <a:p>
            <a:r>
              <a:rPr lang="en-US" b="0" i="0" u="none" strike="noStrike" dirty="0">
                <a:solidFill>
                  <a:srgbClr val="000000"/>
                </a:solidFill>
                <a:effectLst/>
                <a:latin typeface="+mn-lt"/>
              </a:rPr>
              <a:t>This isn't anecdotal—research confirms what many families feel. Studies show parents are distracted by phones during dinner with children. The key insight: Parental modeling is crucial. Children don't do what we say; they do what we do. Pause here for reflection.</a:t>
            </a:r>
            <a:endParaRPr lang="en-US" dirty="0">
              <a:latin typeface="+mn-lt"/>
            </a:endParaRPr>
          </a:p>
        </p:txBody>
      </p:sp>
      <p:sp>
        <p:nvSpPr>
          <p:cNvPr id="4" name="Slide Number Placeholder 3">
            <a:extLst>
              <a:ext uri="{FF2B5EF4-FFF2-40B4-BE49-F238E27FC236}">
                <a16:creationId xmlns:a16="http://schemas.microsoft.com/office/drawing/2014/main" id="{586DD93D-A5C3-8779-09F7-9DBCFB52B7A8}"/>
              </a:ext>
            </a:extLst>
          </p:cNvPr>
          <p:cNvSpPr>
            <a:spLocks noGrp="1"/>
          </p:cNvSpPr>
          <p:nvPr>
            <p:ph type="sldNum" sz="quarter" idx="5"/>
          </p:nvPr>
        </p:nvSpPr>
        <p:spPr/>
        <p:txBody>
          <a:bodyPr/>
          <a:lstStyle/>
          <a:p>
            <a:fld id="{D5BB633E-48BB-924E-ACFF-4E96A80BA32E}" type="slidenum">
              <a:rPr lang="en-US" smtClean="0"/>
              <a:t>6</a:t>
            </a:fld>
            <a:endParaRPr lang="en-US"/>
          </a:p>
        </p:txBody>
      </p:sp>
    </p:spTree>
    <p:extLst>
      <p:ext uri="{BB962C8B-B14F-4D97-AF65-F5344CB8AC3E}">
        <p14:creationId xmlns:p14="http://schemas.microsoft.com/office/powerpoint/2010/main" val="380123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54894-B509-30D2-3E37-8E14E019C0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D3072-E564-FCA0-130A-8F9F085609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D4E7AE-0763-3DE2-11F9-D90DE759E33F}"/>
              </a:ext>
            </a:extLst>
          </p:cNvPr>
          <p:cNvSpPr>
            <a:spLocks noGrp="1"/>
          </p:cNvSpPr>
          <p:nvPr>
            <p:ph type="body" idx="1"/>
          </p:nvPr>
        </p:nvSpPr>
        <p:spPr/>
        <p:txBody>
          <a:bodyPr/>
          <a:lstStyle/>
          <a:p>
            <a:pPr algn="l"/>
            <a:r>
              <a:rPr lang="en-US" b="0" i="0" u="none" strike="noStrike" dirty="0">
                <a:solidFill>
                  <a:srgbClr val="000000"/>
                </a:solidFill>
                <a:effectLst/>
              </a:rPr>
              <a:t>Explain "mental fences" concept. Before smartphones: 9-to-5 was work, evenings were family. Now? Always-on. The office used to stay at the office. Now? Laundry baskets appear on work calls. Social media mixes everyone together—your boss sees your vacation photos. These blurred boundaries create stress and disconnection.</a:t>
            </a:r>
          </a:p>
        </p:txBody>
      </p:sp>
      <p:sp>
        <p:nvSpPr>
          <p:cNvPr id="4" name="Slide Number Placeholder 3">
            <a:extLst>
              <a:ext uri="{FF2B5EF4-FFF2-40B4-BE49-F238E27FC236}">
                <a16:creationId xmlns:a16="http://schemas.microsoft.com/office/drawing/2014/main" id="{E53D02A3-1CD7-0C53-3CAA-5E82D0A5521F}"/>
              </a:ext>
            </a:extLst>
          </p:cNvPr>
          <p:cNvSpPr>
            <a:spLocks noGrp="1"/>
          </p:cNvSpPr>
          <p:nvPr>
            <p:ph type="sldNum" sz="quarter" idx="5"/>
          </p:nvPr>
        </p:nvSpPr>
        <p:spPr/>
        <p:txBody>
          <a:bodyPr/>
          <a:lstStyle/>
          <a:p>
            <a:fld id="{D5BB633E-48BB-924E-ACFF-4E96A80BA32E}" type="slidenum">
              <a:rPr lang="en-US" smtClean="0"/>
              <a:t>7</a:t>
            </a:fld>
            <a:endParaRPr lang="en-US"/>
          </a:p>
        </p:txBody>
      </p:sp>
    </p:spTree>
    <p:extLst>
      <p:ext uri="{BB962C8B-B14F-4D97-AF65-F5344CB8AC3E}">
        <p14:creationId xmlns:p14="http://schemas.microsoft.com/office/powerpoint/2010/main" val="4141369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69A7C-1C81-DBDA-BC26-EFC57484AF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7DF82B-9EB0-4EA9-AFE1-E518315583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DDFEFD-1457-AF04-8D64-AD2C6B9DDA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50CA2C-DD5E-9523-DD99-F06760D5DAC1}"/>
              </a:ext>
            </a:extLst>
          </p:cNvPr>
          <p:cNvSpPr>
            <a:spLocks noGrp="1"/>
          </p:cNvSpPr>
          <p:nvPr>
            <p:ph type="sldNum" sz="quarter" idx="5"/>
          </p:nvPr>
        </p:nvSpPr>
        <p:spPr/>
        <p:txBody>
          <a:bodyPr/>
          <a:lstStyle/>
          <a:p>
            <a:fld id="{D5BB633E-48BB-924E-ACFF-4E96A80BA32E}" type="slidenum">
              <a:rPr lang="en-US" smtClean="0"/>
              <a:t>8</a:t>
            </a:fld>
            <a:endParaRPr lang="en-US"/>
          </a:p>
        </p:txBody>
      </p:sp>
    </p:spTree>
    <p:extLst>
      <p:ext uri="{BB962C8B-B14F-4D97-AF65-F5344CB8AC3E}">
        <p14:creationId xmlns:p14="http://schemas.microsoft.com/office/powerpoint/2010/main" val="3244293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F3051-F81A-0938-D637-4B3AB51CB9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D124B5-8103-0615-0AF9-B826108DD2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E9A1B6-2D01-CE43-E542-FC62D38B0595}"/>
              </a:ext>
            </a:extLst>
          </p:cNvPr>
          <p:cNvSpPr>
            <a:spLocks noGrp="1"/>
          </p:cNvSpPr>
          <p:nvPr>
            <p:ph type="body" idx="1"/>
          </p:nvPr>
        </p:nvSpPr>
        <p:spPr/>
        <p:txBody>
          <a:bodyPr/>
          <a:lstStyle/>
          <a:p>
            <a:r>
              <a:rPr lang="en-US" b="0" i="0" u="none" strike="noStrike" dirty="0">
                <a:solidFill>
                  <a:srgbClr val="000000"/>
                </a:solidFill>
                <a:effectLst/>
                <a:latin typeface="+mn-lt"/>
              </a:rPr>
              <a:t>This is the heart of the matter. God's plan for faith formation requires sustained presence and attention—exactly what technology threatens. Compassion demands we notice others' suffering. Patience requires we listen deeply. These are impossible when constantly distracted. Technology disrupts: presence → preoccupation; conversation → emojis; compassion → distraction.</a:t>
            </a:r>
            <a:endParaRPr lang="en-US" dirty="0">
              <a:latin typeface="+mn-lt"/>
            </a:endParaRPr>
          </a:p>
        </p:txBody>
      </p:sp>
      <p:sp>
        <p:nvSpPr>
          <p:cNvPr id="4" name="Slide Number Placeholder 3">
            <a:extLst>
              <a:ext uri="{FF2B5EF4-FFF2-40B4-BE49-F238E27FC236}">
                <a16:creationId xmlns:a16="http://schemas.microsoft.com/office/drawing/2014/main" id="{2715AF80-7193-F6CE-8EF9-8364F4AB7416}"/>
              </a:ext>
            </a:extLst>
          </p:cNvPr>
          <p:cNvSpPr>
            <a:spLocks noGrp="1"/>
          </p:cNvSpPr>
          <p:nvPr>
            <p:ph type="sldNum" sz="quarter" idx="5"/>
          </p:nvPr>
        </p:nvSpPr>
        <p:spPr/>
        <p:txBody>
          <a:bodyPr/>
          <a:lstStyle/>
          <a:p>
            <a:fld id="{D5BB633E-48BB-924E-ACFF-4E96A80BA32E}" type="slidenum">
              <a:rPr lang="en-US" smtClean="0"/>
              <a:t>9</a:t>
            </a:fld>
            <a:endParaRPr lang="en-US"/>
          </a:p>
        </p:txBody>
      </p:sp>
    </p:spTree>
    <p:extLst>
      <p:ext uri="{BB962C8B-B14F-4D97-AF65-F5344CB8AC3E}">
        <p14:creationId xmlns:p14="http://schemas.microsoft.com/office/powerpoint/2010/main" val="1127071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B2EC6-A7BD-9EF5-36EC-7C045163ED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83C6C5-7D2C-422F-55E2-1B0F560081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275FB3-4E20-90AA-9B6E-33C833A8381C}"/>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A24276D5-DBB4-8C41-E1FD-56E27BAEB0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788BA8-253D-15DA-8002-12052BEE0BA8}"/>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373573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6707-1125-EB84-9F7F-54EE8DB269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85D78E-570B-89EC-B380-170A8321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8BC3DC-7358-C97C-5AAD-332D2953291F}"/>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01FBAC97-B17D-9511-E432-94231A90BD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EA7534-25F9-6C09-A94F-8ADDF1D1CA67}"/>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32161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FE8AE5-AAC4-285A-A8AA-ECABDF0E03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B44401-00E6-91AB-89A4-C060FF7386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CCFA68-6A9B-BC31-DA70-EC690602E873}"/>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52EB8F24-F487-E8CE-67F3-F578B182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44CD2B-BB33-1200-7861-D4FA2BA18CD5}"/>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118856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760FC-898B-3E84-0B45-2A533249CF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DA2159-D079-7431-D044-11404F653D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EE8AB2-3382-CA59-72F2-4FB214F077E1}"/>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322F9D46-F58D-C787-27AD-DEAB1F10C3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C85D13-F8F6-28A3-BF0D-74D291F31796}"/>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851014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BDD83-3078-1040-5DC8-59FAA8D264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5DB9CD-95A6-664E-190C-E4D41DD348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5B40C4B-0DAE-1343-1955-0C0752AF7118}"/>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B7E1FDB3-B549-0D4A-CF6A-EE6D335A6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EB10E3-3770-B2D5-DB66-7D79A25B03BC}"/>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86883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BB0B2-E424-53CA-9651-03B101EBB7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C0CE1D-FBF9-EFC8-3E4A-4DB3FCE2DB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2B6172-1A93-60BE-3DC2-257A9020EC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191E2E-4941-0830-8202-8CF64D556A80}"/>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6" name="Footer Placeholder 5">
            <a:extLst>
              <a:ext uri="{FF2B5EF4-FFF2-40B4-BE49-F238E27FC236}">
                <a16:creationId xmlns:a16="http://schemas.microsoft.com/office/drawing/2014/main" id="{11A5080A-DE72-A6DE-3E6E-AAC194266E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C0C037-FBEA-5F9E-7407-BECBD9503828}"/>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297127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55D20-683A-2A73-CC81-64AA07FF24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835CB6-E3DF-E8DD-1AA6-D4863B83FB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21649A-8252-95CF-06A7-13155209931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829FF7-15A1-1537-FE9A-9ED214291F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D9B2A4-B9C2-5DD0-BE4A-F430D0C12D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447946-841C-D24D-BDB6-ECA5D91AD3E8}"/>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8" name="Footer Placeholder 7">
            <a:extLst>
              <a:ext uri="{FF2B5EF4-FFF2-40B4-BE49-F238E27FC236}">
                <a16:creationId xmlns:a16="http://schemas.microsoft.com/office/drawing/2014/main" id="{5519B824-1158-76BE-C8EA-B3892B0073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8E5073-0CFF-B3E8-E2A5-0F70438171EB}"/>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3950687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9991A-A392-D4FF-59F3-EAC56A21B01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D8BC08-0451-66CB-9370-735CB9851D16}"/>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4" name="Footer Placeholder 3">
            <a:extLst>
              <a:ext uri="{FF2B5EF4-FFF2-40B4-BE49-F238E27FC236}">
                <a16:creationId xmlns:a16="http://schemas.microsoft.com/office/drawing/2014/main" id="{EDF9C371-4F71-6012-A10A-5211BF0540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079BC9-2095-D661-6C0C-D41B087AEC72}"/>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941778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8B4A9B-D602-8BF7-05C9-526AA1E6782E}"/>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3" name="Footer Placeholder 2">
            <a:extLst>
              <a:ext uri="{FF2B5EF4-FFF2-40B4-BE49-F238E27FC236}">
                <a16:creationId xmlns:a16="http://schemas.microsoft.com/office/drawing/2014/main" id="{1EDC7BD5-3ABB-A2DC-E2E0-4FBB8C9A85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6B98D7-9BD3-3312-6859-FE7141A65E4B}"/>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3608654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DC759-2E09-DDF3-34A7-5B649302BB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E0E913-5F9C-B5D1-2B30-2BE292524E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16DB39-C1F4-1AE2-758B-37DA4823C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A0D03C-EDE9-46D2-F429-45B6450665CC}"/>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6" name="Footer Placeholder 5">
            <a:extLst>
              <a:ext uri="{FF2B5EF4-FFF2-40B4-BE49-F238E27FC236}">
                <a16:creationId xmlns:a16="http://schemas.microsoft.com/office/drawing/2014/main" id="{60CCDE0D-4564-2CFA-93E6-1C9D062944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C86602-2CF4-48DD-2CA5-B8A7C09667E2}"/>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2830973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67DAC-A775-CCD4-745D-7D403FE8EC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65CB77-8734-649D-BFF3-2F95B48F1B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3842AD-D2B3-BA5F-5B9E-B80134FF51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F63777-D790-063D-F369-7EC6A39387ED}"/>
              </a:ext>
            </a:extLst>
          </p:cNvPr>
          <p:cNvSpPr>
            <a:spLocks noGrp="1"/>
          </p:cNvSpPr>
          <p:nvPr>
            <p:ph type="dt" sz="half" idx="10"/>
          </p:nvPr>
        </p:nvSpPr>
        <p:spPr/>
        <p:txBody>
          <a:bodyPr/>
          <a:lstStyle/>
          <a:p>
            <a:fld id="{14B1DF37-1C66-0649-996C-6FF05EFCAAF8}" type="datetimeFigureOut">
              <a:rPr lang="en-US" smtClean="0"/>
              <a:t>12/10/25</a:t>
            </a:fld>
            <a:endParaRPr lang="en-US"/>
          </a:p>
        </p:txBody>
      </p:sp>
      <p:sp>
        <p:nvSpPr>
          <p:cNvPr id="6" name="Footer Placeholder 5">
            <a:extLst>
              <a:ext uri="{FF2B5EF4-FFF2-40B4-BE49-F238E27FC236}">
                <a16:creationId xmlns:a16="http://schemas.microsoft.com/office/drawing/2014/main" id="{A78828F7-FA06-8235-1F3A-043712CD15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5BD864-8A49-4130-B700-2DBB7FE16DED}"/>
              </a:ext>
            </a:extLst>
          </p:cNvPr>
          <p:cNvSpPr>
            <a:spLocks noGrp="1"/>
          </p:cNvSpPr>
          <p:nvPr>
            <p:ph type="sldNum" sz="quarter" idx="12"/>
          </p:nvPr>
        </p:nvSpPr>
        <p:spPr/>
        <p:txBody>
          <a:bodyPr/>
          <a:lstStyle/>
          <a:p>
            <a:fld id="{5F8F3D5A-5327-B64E-9D18-28BB88747469}" type="slidenum">
              <a:rPr lang="en-US" smtClean="0"/>
              <a:t>‹#›</a:t>
            </a:fld>
            <a:endParaRPr lang="en-US"/>
          </a:p>
        </p:txBody>
      </p:sp>
    </p:spTree>
    <p:extLst>
      <p:ext uri="{BB962C8B-B14F-4D97-AF65-F5344CB8AC3E}">
        <p14:creationId xmlns:p14="http://schemas.microsoft.com/office/powerpoint/2010/main" val="1012129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8747B2-04B1-FDD3-5BD2-1FAF373DB5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C4F55B-03EB-E5A4-1B3A-410DD38D14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3D0136-16C9-D60B-E85F-5F3CA4AF1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B1DF37-1C66-0649-996C-6FF05EFCAAF8}" type="datetimeFigureOut">
              <a:rPr lang="en-US" smtClean="0"/>
              <a:t>12/10/25</a:t>
            </a:fld>
            <a:endParaRPr lang="en-US"/>
          </a:p>
        </p:txBody>
      </p:sp>
      <p:sp>
        <p:nvSpPr>
          <p:cNvPr id="5" name="Footer Placeholder 4">
            <a:extLst>
              <a:ext uri="{FF2B5EF4-FFF2-40B4-BE49-F238E27FC236}">
                <a16:creationId xmlns:a16="http://schemas.microsoft.com/office/drawing/2014/main" id="{43E619AE-8658-D15A-6A3F-40D1668F3F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37FF53-E3E0-4BE1-231D-E9661DFB8A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8F3D5A-5327-B64E-9D18-28BB88747469}" type="slidenum">
              <a:rPr lang="en-US" smtClean="0"/>
              <a:t>‹#›</a:t>
            </a:fld>
            <a:endParaRPr lang="en-US"/>
          </a:p>
        </p:txBody>
      </p:sp>
    </p:spTree>
    <p:extLst>
      <p:ext uri="{BB962C8B-B14F-4D97-AF65-F5344CB8AC3E}">
        <p14:creationId xmlns:p14="http://schemas.microsoft.com/office/powerpoint/2010/main" val="1850254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EFB7F-8DF4-448D-F3F3-1564EC4A24B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D074BE-1EBC-71B4-8E27-C35411C455DF}"/>
              </a:ext>
            </a:extLst>
          </p:cNvPr>
          <p:cNvPicPr>
            <a:picLocks noChangeAspect="1"/>
          </p:cNvPicPr>
          <p:nvPr/>
        </p:nvPicPr>
        <p:blipFill>
          <a:blip r:embed="rId3"/>
          <a:srcRect/>
          <a:stretch/>
        </p:blipFill>
        <p:spPr>
          <a:xfrm>
            <a:off x="1525" y="-2717"/>
            <a:ext cx="12188950" cy="6863433"/>
          </a:xfrm>
          <a:prstGeom prst="rect">
            <a:avLst/>
          </a:prstGeom>
        </p:spPr>
      </p:pic>
      <p:sp>
        <p:nvSpPr>
          <p:cNvPr id="7" name="TextBox 6">
            <a:extLst>
              <a:ext uri="{FF2B5EF4-FFF2-40B4-BE49-F238E27FC236}">
                <a16:creationId xmlns:a16="http://schemas.microsoft.com/office/drawing/2014/main" id="{EF731A81-A999-F952-3736-FDABE527106D}"/>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7A5B52C-947E-50A2-46F0-350F403F5F82}"/>
              </a:ext>
            </a:extLst>
          </p:cNvPr>
          <p:cNvSpPr/>
          <p:nvPr/>
        </p:nvSpPr>
        <p:spPr>
          <a:xfrm>
            <a:off x="11630240" y="3732592"/>
            <a:ext cx="2208178" cy="1939662"/>
          </a:xfrm>
          <a:prstGeom prst="roundRect">
            <a:avLst>
              <a:gd name="adj" fmla="val 6094"/>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D7D2347-AE8B-1C0E-B4C1-D7E43BDA581B}"/>
              </a:ext>
            </a:extLst>
          </p:cNvPr>
          <p:cNvSpPr txBox="1"/>
          <p:nvPr/>
        </p:nvSpPr>
        <p:spPr>
          <a:xfrm>
            <a:off x="5933858" y="3709312"/>
            <a:ext cx="5660805" cy="2144177"/>
          </a:xfrm>
          <a:prstGeom prst="rect">
            <a:avLst/>
          </a:prstGeom>
          <a:noFill/>
        </p:spPr>
        <p:txBody>
          <a:bodyPr wrap="square" rtlCol="0">
            <a:spAutoFit/>
          </a:bodyPr>
          <a:lstStyle/>
          <a:p>
            <a:pPr algn="r">
              <a:lnSpc>
                <a:spcPts val="4000"/>
              </a:lnSpc>
            </a:pPr>
            <a: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a:t>
            </a:r>
            <a:br>
              <a:rPr lang="en-US" sz="38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38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12" name="TextBox 11">
            <a:extLst>
              <a:ext uri="{FF2B5EF4-FFF2-40B4-BE49-F238E27FC236}">
                <a16:creationId xmlns:a16="http://schemas.microsoft.com/office/drawing/2014/main" id="{A75A32B4-742E-B992-A20B-4918031B979E}"/>
              </a:ext>
            </a:extLst>
          </p:cNvPr>
          <p:cNvSpPr txBox="1"/>
          <p:nvPr/>
        </p:nvSpPr>
        <p:spPr>
          <a:xfrm>
            <a:off x="4557628" y="6253929"/>
            <a:ext cx="6930956" cy="523220"/>
          </a:xfrm>
          <a:prstGeom prst="rect">
            <a:avLst/>
          </a:prstGeom>
          <a:noFill/>
        </p:spPr>
        <p:txBody>
          <a:bodyPr wrap="square">
            <a:spAutoFit/>
          </a:bodyPr>
          <a:lstStyle/>
          <a:p>
            <a:pPr algn="r"/>
            <a:r>
              <a:rPr lang="en-US" sz="1400" dirty="0">
                <a:latin typeface="Noto Sans" panose="020B0502040504020204" pitchFamily="34" charset="0"/>
                <a:ea typeface="Noto Sans" panose="020B0502040504020204" pitchFamily="34" charset="0"/>
                <a:cs typeface="Noto Sans" panose="020B0502040504020204" pitchFamily="34" charset="0"/>
              </a:rPr>
              <a:t>Written by Willie and Elaine Oliver</a:t>
            </a:r>
          </a:p>
          <a:p>
            <a:pPr algn="r"/>
            <a:endParaRPr lang="en-US" sz="1400" dirty="0">
              <a:latin typeface="Noto Sans" panose="020B0502040504020204" pitchFamily="34" charset="0"/>
              <a:ea typeface="Noto Sans" panose="020B0502040504020204" pitchFamily="34" charset="0"/>
              <a:cs typeface="Noto Sans" panose="020B0502040504020204" pitchFamily="34" charset="0"/>
            </a:endParaRPr>
          </a:p>
        </p:txBody>
      </p:sp>
      <p:grpSp>
        <p:nvGrpSpPr>
          <p:cNvPr id="16" name="Group 15">
            <a:extLst>
              <a:ext uri="{FF2B5EF4-FFF2-40B4-BE49-F238E27FC236}">
                <a16:creationId xmlns:a16="http://schemas.microsoft.com/office/drawing/2014/main" id="{BD1495B9-8019-4BA3-0244-24A4A0C37535}"/>
              </a:ext>
            </a:extLst>
          </p:cNvPr>
          <p:cNvGrpSpPr/>
          <p:nvPr/>
        </p:nvGrpSpPr>
        <p:grpSpPr>
          <a:xfrm>
            <a:off x="10819588" y="61938"/>
            <a:ext cx="1370888" cy="759211"/>
            <a:chOff x="10819588" y="258555"/>
            <a:chExt cx="1370888" cy="759211"/>
          </a:xfrm>
        </p:grpSpPr>
        <p:sp>
          <p:nvSpPr>
            <p:cNvPr id="13" name="TextBox 12">
              <a:extLst>
                <a:ext uri="{FF2B5EF4-FFF2-40B4-BE49-F238E27FC236}">
                  <a16:creationId xmlns:a16="http://schemas.microsoft.com/office/drawing/2014/main" id="{2075E653-2432-C994-B4B4-DC999C594A49}"/>
                </a:ext>
              </a:extLst>
            </p:cNvPr>
            <p:cNvSpPr txBox="1"/>
            <p:nvPr/>
          </p:nvSpPr>
          <p:spPr>
            <a:xfrm>
              <a:off x="10845236" y="258555"/>
              <a:ext cx="1319592" cy="415498"/>
            </a:xfrm>
            <a:prstGeom prst="rect">
              <a:avLst/>
            </a:prstGeom>
            <a:noFill/>
          </p:spPr>
          <p:txBody>
            <a:bodyPr wrap="none" rtlCol="0">
              <a:spAutoFit/>
            </a:bodyPr>
            <a:lstStyle/>
            <a:p>
              <a:pPr algn="ctr"/>
              <a:r>
                <a:rPr lang="en-US" sz="21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STRONG</a:t>
              </a:r>
            </a:p>
          </p:txBody>
        </p:sp>
        <p:sp>
          <p:nvSpPr>
            <p:cNvPr id="14" name="TextBox 13">
              <a:extLst>
                <a:ext uri="{FF2B5EF4-FFF2-40B4-BE49-F238E27FC236}">
                  <a16:creationId xmlns:a16="http://schemas.microsoft.com/office/drawing/2014/main" id="{BEDDD1EE-BC7B-22BF-5D9A-444EBB747DED}"/>
                </a:ext>
              </a:extLst>
            </p:cNvPr>
            <p:cNvSpPr txBox="1"/>
            <p:nvPr/>
          </p:nvSpPr>
          <p:spPr>
            <a:xfrm>
              <a:off x="10819588" y="617656"/>
              <a:ext cx="1370888" cy="400110"/>
            </a:xfrm>
            <a:prstGeom prst="rect">
              <a:avLst/>
            </a:prstGeom>
            <a:noFill/>
          </p:spPr>
          <p:txBody>
            <a:bodyPr wrap="none" rtlCol="0">
              <a:spAutoFit/>
            </a:bodyPr>
            <a:lstStyle/>
            <a:p>
              <a:pPr algn="ctr"/>
              <a:r>
                <a:rPr lang="en-US" sz="2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MISSION</a:t>
              </a:r>
            </a:p>
          </p:txBody>
        </p:sp>
        <p:sp>
          <p:nvSpPr>
            <p:cNvPr id="15" name="TextBox 14">
              <a:extLst>
                <a:ext uri="{FF2B5EF4-FFF2-40B4-BE49-F238E27FC236}">
                  <a16:creationId xmlns:a16="http://schemas.microsoft.com/office/drawing/2014/main" id="{61EA99B5-EA60-A281-5B26-F6AB88AC6E90}"/>
                </a:ext>
              </a:extLst>
            </p:cNvPr>
            <p:cNvSpPr txBox="1"/>
            <p:nvPr/>
          </p:nvSpPr>
          <p:spPr>
            <a:xfrm>
              <a:off x="10841228" y="542936"/>
              <a:ext cx="1327608" cy="200055"/>
            </a:xfrm>
            <a:prstGeom prst="rect">
              <a:avLst/>
            </a:prstGeom>
            <a:noFill/>
          </p:spPr>
          <p:txBody>
            <a:bodyPr wrap="none" rtlCol="0">
              <a:spAutoFit/>
            </a:bodyPr>
            <a:lstStyle/>
            <a:p>
              <a:pPr algn="ctr"/>
              <a:r>
                <a:rPr lang="en-US" sz="700" b="1" dirty="0">
                  <a:solidFill>
                    <a:schemeClr val="accent4"/>
                  </a:solidFill>
                  <a:latin typeface="Noto Sans ExtraCondensed SemiBo" panose="020B0502040504020204" pitchFamily="34" charset="0"/>
                  <a:ea typeface="Noto Sans ExtraCondensed SemiBo" panose="020B0502040504020204" pitchFamily="34" charset="0"/>
                  <a:cs typeface="Noto Sans ExtraCondensed SemiBo" panose="020B0502040504020204" pitchFamily="34" charset="0"/>
                </a:rPr>
                <a:t>MARRIAGES, FAMILIES, CHURCHES</a:t>
              </a:r>
            </a:p>
          </p:txBody>
        </p:sp>
      </p:grpSp>
      <p:sp>
        <p:nvSpPr>
          <p:cNvPr id="2" name="TextBox 1">
            <a:extLst>
              <a:ext uri="{FF2B5EF4-FFF2-40B4-BE49-F238E27FC236}">
                <a16:creationId xmlns:a16="http://schemas.microsoft.com/office/drawing/2014/main" id="{15E54BC2-AE4F-5335-B0DD-60D3C1358DF8}"/>
              </a:ext>
            </a:extLst>
          </p:cNvPr>
          <p:cNvSpPr txBox="1"/>
          <p:nvPr/>
        </p:nvSpPr>
        <p:spPr>
          <a:xfrm>
            <a:off x="6039937" y="5780829"/>
            <a:ext cx="5554726" cy="335756"/>
          </a:xfrm>
          <a:prstGeom prst="rect">
            <a:avLst/>
          </a:prstGeom>
          <a:noFill/>
        </p:spPr>
        <p:txBody>
          <a:bodyPr wrap="none" rtlCol="0">
            <a:spAutoFit/>
          </a:bodyPr>
          <a:lstStyle/>
          <a:p>
            <a:pPr algn="r"/>
            <a:r>
              <a:rPr lang="en-US" b="1" dirty="0">
                <a:solidFill>
                  <a:schemeClr val="accent2">
                    <a:lumMod val="50000"/>
                  </a:schemeClr>
                </a:solidFill>
                <a:latin typeface="Noto Sans" panose="020B0502040504020204" pitchFamily="34" charset="0"/>
                <a:ea typeface="Noto Sans" panose="020B0502040504020204" pitchFamily="34" charset="0"/>
                <a:cs typeface="Noto Sans" panose="020B0502040504020204" pitchFamily="34" charset="0"/>
              </a:rPr>
              <a:t>PRESENTED BY: (ADD PRESENTER’S NAME HERE)</a:t>
            </a:r>
          </a:p>
        </p:txBody>
      </p:sp>
      <p:sp>
        <p:nvSpPr>
          <p:cNvPr id="3" name="TextBox 2">
            <a:extLst>
              <a:ext uri="{FF2B5EF4-FFF2-40B4-BE49-F238E27FC236}">
                <a16:creationId xmlns:a16="http://schemas.microsoft.com/office/drawing/2014/main" id="{2C292988-D51C-0E0A-42F4-E2991FEC4971}"/>
              </a:ext>
            </a:extLst>
          </p:cNvPr>
          <p:cNvSpPr txBox="1"/>
          <p:nvPr/>
        </p:nvSpPr>
        <p:spPr>
          <a:xfrm>
            <a:off x="561760" y="5600238"/>
            <a:ext cx="2592920" cy="982898"/>
          </a:xfrm>
          <a:prstGeom prst="rect">
            <a:avLst/>
          </a:prstGeom>
          <a:noFill/>
        </p:spPr>
        <p:txBody>
          <a:bodyPr wrap="square" rtlCol="0">
            <a:spAutoFit/>
          </a:bodyPr>
          <a:lstStyle/>
          <a:p>
            <a:pPr>
              <a:lnSpc>
                <a:spcPts val="2300"/>
              </a:lnSpc>
            </a:pPr>
            <a:r>
              <a:rPr lang="en-US" sz="2000" b="1" dirty="0">
                <a:latin typeface="Noto Sans Black" panose="020B0502040504020204" pitchFamily="34" charset="0"/>
                <a:ea typeface="Noto Sans Black" panose="020B0502040504020204" pitchFamily="34" charset="0"/>
                <a:cs typeface="Noto Sans Black" panose="020B0502040504020204" pitchFamily="34" charset="0"/>
              </a:rPr>
              <a:t>FAMILY, FAITH, AND FOCUS IN A DIGITAL WORLD</a:t>
            </a:r>
          </a:p>
        </p:txBody>
      </p:sp>
      <p:sp>
        <p:nvSpPr>
          <p:cNvPr id="4" name="Rounded Rectangle 3">
            <a:extLst>
              <a:ext uri="{FF2B5EF4-FFF2-40B4-BE49-F238E27FC236}">
                <a16:creationId xmlns:a16="http://schemas.microsoft.com/office/drawing/2014/main" id="{B28AA21A-7E61-659D-354E-6030934C377A}"/>
              </a:ext>
            </a:extLst>
          </p:cNvPr>
          <p:cNvSpPr/>
          <p:nvPr/>
        </p:nvSpPr>
        <p:spPr>
          <a:xfrm>
            <a:off x="-1669757" y="5680502"/>
            <a:ext cx="2208178" cy="773461"/>
          </a:xfrm>
          <a:prstGeom prst="roundRect">
            <a:avLst>
              <a:gd name="adj" fmla="val 6094"/>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3ED5196A-A4D7-2519-9E63-577921EDF68B}"/>
              </a:ext>
            </a:extLst>
          </p:cNvPr>
          <p:cNvSpPr txBox="1"/>
          <p:nvPr/>
        </p:nvSpPr>
        <p:spPr>
          <a:xfrm>
            <a:off x="590591" y="5326559"/>
            <a:ext cx="2136660" cy="353943"/>
          </a:xfrm>
          <a:prstGeom prst="rect">
            <a:avLst/>
          </a:prstGeom>
          <a:noFill/>
        </p:spPr>
        <p:txBody>
          <a:bodyPr wrap="square" rtlCol="0">
            <a:spAutoFit/>
          </a:bodyPr>
          <a:lstStyle/>
          <a:p>
            <a:r>
              <a:rPr lang="en-US" sz="1700" dirty="0">
                <a:latin typeface="Noto Sans ExtraCondensed Medium" panose="020B0502040504020204" pitchFamily="34" charset="0"/>
                <a:ea typeface="Noto Sans ExtraCondensed Medium" panose="020B0502040504020204" pitchFamily="34" charset="0"/>
                <a:cs typeface="Noto Sans ExtraCondensed Medium" panose="020B0502040504020204" pitchFamily="34" charset="0"/>
              </a:rPr>
              <a:t>2026 RESOURCE BOOK</a:t>
            </a:r>
          </a:p>
        </p:txBody>
      </p:sp>
      <p:pic>
        <p:nvPicPr>
          <p:cNvPr id="11" name="Picture 10">
            <a:extLst>
              <a:ext uri="{FF2B5EF4-FFF2-40B4-BE49-F238E27FC236}">
                <a16:creationId xmlns:a16="http://schemas.microsoft.com/office/drawing/2014/main" id="{7F5D92D3-8383-D98E-55EE-D83AB6DF05F7}"/>
              </a:ext>
            </a:extLst>
          </p:cNvPr>
          <p:cNvPicPr>
            <a:picLocks noChangeAspect="1"/>
          </p:cNvPicPr>
          <p:nvPr/>
        </p:nvPicPr>
        <p:blipFill>
          <a:blip r:embed="rId4"/>
          <a:stretch>
            <a:fillRect/>
          </a:stretch>
        </p:blipFill>
        <p:spPr>
          <a:xfrm>
            <a:off x="152957" y="4886209"/>
            <a:ext cx="1761381" cy="436449"/>
          </a:xfrm>
          <a:prstGeom prst="rect">
            <a:avLst/>
          </a:prstGeom>
        </p:spPr>
      </p:pic>
    </p:spTree>
    <p:extLst>
      <p:ext uri="{BB962C8B-B14F-4D97-AF65-F5344CB8AC3E}">
        <p14:creationId xmlns:p14="http://schemas.microsoft.com/office/powerpoint/2010/main" val="753467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3C08B-5E57-4D87-DA93-9CAF578883F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16A52CD-4C87-043B-752C-B05D14CA79CD}"/>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1C716F9E-CB78-AD7C-EC56-2DF39618FFFF}"/>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AD275A23-397E-8BB0-354C-B4153D3213F8}"/>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5B4894FC-D7F2-60C4-8B36-DA984C1A486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D9908EE7-6736-CC27-881C-87C43BC5FBD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SACRED GROUND OF HOME</a:t>
            </a:r>
          </a:p>
        </p:txBody>
      </p:sp>
      <p:sp>
        <p:nvSpPr>
          <p:cNvPr id="2" name="Rounded Rectangle 1">
            <a:extLst>
              <a:ext uri="{FF2B5EF4-FFF2-40B4-BE49-F238E27FC236}">
                <a16:creationId xmlns:a16="http://schemas.microsoft.com/office/drawing/2014/main" id="{858914FD-6AB5-02D2-0F53-4CD9954E205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EEC43E9B-3B49-993C-A8D5-F547AB097FFB}"/>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A5B65B80-BCC2-47B0-A2D8-8DF10EC7FD03}"/>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5CDF237E-7E18-EC20-073C-549E061B6ED4}"/>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D8A3946B-5562-DA6C-860B-9ECB34DD5AA9}"/>
              </a:ext>
            </a:extLst>
          </p:cNvPr>
          <p:cNvSpPr txBox="1"/>
          <p:nvPr/>
        </p:nvSpPr>
        <p:spPr>
          <a:xfrm>
            <a:off x="2065990" y="1420211"/>
            <a:ext cx="8060016" cy="1695272"/>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Intentional Discipleship</a:t>
            </a:r>
          </a:p>
          <a:p>
            <a:pPr algn="ctr">
              <a:lnSpc>
                <a:spcPct val="150000"/>
              </a:lnSpc>
              <a:buClr>
                <a:srgbClr val="E18F39"/>
              </a:buClr>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"Families who pass on faith must make intentional time for togetherness"</a:t>
            </a:r>
          </a:p>
        </p:txBody>
      </p:sp>
      <p:sp>
        <p:nvSpPr>
          <p:cNvPr id="10" name="TextBox 9">
            <a:extLst>
              <a:ext uri="{FF2B5EF4-FFF2-40B4-BE49-F238E27FC236}">
                <a16:creationId xmlns:a16="http://schemas.microsoft.com/office/drawing/2014/main" id="{33AFAD5C-CD01-61F2-50C9-9D10373FB503}"/>
              </a:ext>
            </a:extLst>
          </p:cNvPr>
          <p:cNvSpPr txBox="1"/>
          <p:nvPr/>
        </p:nvSpPr>
        <p:spPr>
          <a:xfrm>
            <a:off x="3232325" y="3241993"/>
            <a:ext cx="5727347" cy="2250681"/>
          </a:xfrm>
          <a:prstGeom prst="rect">
            <a:avLst/>
          </a:prstGeom>
          <a:noFill/>
        </p:spPr>
        <p:txBody>
          <a:bodyPr wrap="square" rtlCol="0">
            <a:spAutoFit/>
          </a:bodyPr>
          <a:lstStyle/>
          <a:p>
            <a:pPr>
              <a:lnSpc>
                <a:spcPct val="150000"/>
              </a:lnSpc>
              <a:buClr>
                <a:srgbClr val="E18F39"/>
              </a:buClr>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home as:</a:t>
            </a: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Sanctuary for discipleship</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Space for meaningful conversation</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Foundation for love</a:t>
            </a:r>
          </a:p>
        </p:txBody>
      </p:sp>
    </p:spTree>
    <p:extLst>
      <p:ext uri="{BB962C8B-B14F-4D97-AF65-F5344CB8AC3E}">
        <p14:creationId xmlns:p14="http://schemas.microsoft.com/office/powerpoint/2010/main" val="2501047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19819-E720-89CE-ABDF-3F8A888DEE2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7AF99A66-0AA9-2001-A08B-579D3EAD255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0F0902C6-0842-D336-892C-2857CFAFBC10}"/>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C0D176FD-06D3-3809-65C9-B360E322550A}"/>
              </a:ext>
            </a:extLst>
          </p:cNvPr>
          <p:cNvSpPr/>
          <p:nvPr/>
        </p:nvSpPr>
        <p:spPr>
          <a:xfrm>
            <a:off x="-1364959" y="2422232"/>
            <a:ext cx="2086177" cy="452882"/>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A6F12D11-DD42-C166-BE6D-1766F78EDB6D}"/>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3341994C-6D25-6C6A-421A-ABC3B8F5A7D8}"/>
              </a:ext>
            </a:extLst>
          </p:cNvPr>
          <p:cNvSpPr/>
          <p:nvPr/>
        </p:nvSpPr>
        <p:spPr>
          <a:xfrm>
            <a:off x="-1443411" y="3059452"/>
            <a:ext cx="7079959" cy="1969748"/>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656CD6EF-46B7-F00A-ADCE-FE75AC1285BC}"/>
              </a:ext>
            </a:extLst>
          </p:cNvPr>
          <p:cNvSpPr txBox="1"/>
          <p:nvPr/>
        </p:nvSpPr>
        <p:spPr>
          <a:xfrm>
            <a:off x="834763" y="2453179"/>
            <a:ext cx="5064529" cy="452881"/>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17" name="TextBox 16">
            <a:extLst>
              <a:ext uri="{FF2B5EF4-FFF2-40B4-BE49-F238E27FC236}">
                <a16:creationId xmlns:a16="http://schemas.microsoft.com/office/drawing/2014/main" id="{31240939-989D-C72F-0C3D-67662A4DF761}"/>
              </a:ext>
            </a:extLst>
          </p:cNvPr>
          <p:cNvSpPr txBox="1"/>
          <p:nvPr/>
        </p:nvSpPr>
        <p:spPr>
          <a:xfrm>
            <a:off x="834764" y="3311642"/>
            <a:ext cx="4466580" cy="1635384"/>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ASSESSING YOUR DIGITAL HEALTH</a:t>
            </a:r>
          </a:p>
        </p:txBody>
      </p:sp>
    </p:spTree>
    <p:extLst>
      <p:ext uri="{BB962C8B-B14F-4D97-AF65-F5344CB8AC3E}">
        <p14:creationId xmlns:p14="http://schemas.microsoft.com/office/powerpoint/2010/main" val="958512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F391C-74C8-7A71-1548-30FBD4B9272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0A3CA8A-BA7F-5E62-7FE6-AC6C3C32814C}"/>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98A9BD91-B2AC-577B-17EC-4B3822E85D72}"/>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7F7EB46C-D934-0028-59E0-66AFF9552DF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FA64A13B-0540-401E-5B42-018ED16EC22A}"/>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FF07747-E579-C25E-EAB7-7FAE9FA2FE65}"/>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HONEST MIRROR</a:t>
            </a:r>
          </a:p>
        </p:txBody>
      </p:sp>
      <p:sp>
        <p:nvSpPr>
          <p:cNvPr id="2" name="Rounded Rectangle 1">
            <a:extLst>
              <a:ext uri="{FF2B5EF4-FFF2-40B4-BE49-F238E27FC236}">
                <a16:creationId xmlns:a16="http://schemas.microsoft.com/office/drawing/2014/main" id="{6472D8A7-CEE3-4F34-ACE3-F25FC1BF8CDD}"/>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7B5A770C-3A77-AA79-D4F2-0A3FC1A8AEE2}"/>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E9A67340-4E94-0098-620C-9E73DDCE374E}"/>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76B8C736-AADB-FB17-766A-473E30DEF237}"/>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AE7035F-3689-3B6E-356B-C7B267B9D4F2}"/>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Five Critical Questions</a:t>
            </a:r>
          </a:p>
        </p:txBody>
      </p:sp>
      <p:sp>
        <p:nvSpPr>
          <p:cNvPr id="5" name="TextBox 4">
            <a:extLst>
              <a:ext uri="{FF2B5EF4-FFF2-40B4-BE49-F238E27FC236}">
                <a16:creationId xmlns:a16="http://schemas.microsoft.com/office/drawing/2014/main" id="{5825E74D-690C-CF84-FB07-4F6563E1D9E6}"/>
              </a:ext>
            </a:extLst>
          </p:cNvPr>
          <p:cNvSpPr txBox="1"/>
          <p:nvPr/>
        </p:nvSpPr>
        <p:spPr>
          <a:xfrm>
            <a:off x="1456654" y="2312269"/>
            <a:ext cx="9278690" cy="2804679"/>
          </a:xfrm>
          <a:prstGeom prst="rect">
            <a:avLst/>
          </a:prstGeom>
          <a:noFill/>
        </p:spPr>
        <p:txBody>
          <a:bodyPr wrap="square" rtlCol="0">
            <a:spAutoFit/>
          </a:bodyPr>
          <a:lstStyle/>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How many hours daily on screens? (Track, don't estimate)</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Are devices present during meals, bedtime, devotionals?</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Do family members feel heard, seen, valued?</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Are tech boundaries clear and respected?</a:t>
            </a:r>
          </a:p>
          <a:p>
            <a:pPr marL="457200" indent="-457200">
              <a:lnSpc>
                <a:spcPct val="150000"/>
              </a:lnSpc>
              <a:buClr>
                <a:srgbClr val="E18F39"/>
              </a:buClr>
              <a:buFont typeface="+mj-lt"/>
              <a:buAutoNum type="arabicPeriod"/>
            </a:pPr>
            <a:r>
              <a:rPr lang="en-US" sz="2400" dirty="0">
                <a:latin typeface="Noto Sans" panose="020B0502040504020204" pitchFamily="34" charset="0"/>
                <a:ea typeface="Noto Sans" panose="020B0502040504020204" pitchFamily="34" charset="0"/>
                <a:cs typeface="Noto Sans" panose="020B0502040504020204" pitchFamily="34" charset="0"/>
              </a:rPr>
              <a:t>How often do you have tech-free family activities?</a:t>
            </a:r>
          </a:p>
        </p:txBody>
      </p:sp>
    </p:spTree>
    <p:extLst>
      <p:ext uri="{BB962C8B-B14F-4D97-AF65-F5344CB8AC3E}">
        <p14:creationId xmlns:p14="http://schemas.microsoft.com/office/powerpoint/2010/main" val="3632952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67A9D-3A88-F318-11F2-B9268F72178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A2F8758-43AF-EA9E-DD01-2F149606C9E8}"/>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2934790-EE3C-2DBA-C2F5-8AB52E4B59B5}"/>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CCF560AA-8C45-6C41-A071-0B9F16C41CE7}"/>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2367CD03-5C04-741B-9C87-36B9AC96F391}"/>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B0A5FBA-8A61-CC43-30B5-FFFDAB0A1519}"/>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YOUR DIGITAL HEALTH SCORE</a:t>
            </a:r>
          </a:p>
        </p:txBody>
      </p:sp>
      <p:sp>
        <p:nvSpPr>
          <p:cNvPr id="2" name="Rounded Rectangle 1">
            <a:extLst>
              <a:ext uri="{FF2B5EF4-FFF2-40B4-BE49-F238E27FC236}">
                <a16:creationId xmlns:a16="http://schemas.microsoft.com/office/drawing/2014/main" id="{2D4C6ED1-CC94-C791-C619-038E9E0473BB}"/>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9560E606-F4B2-D7EF-D89D-63F37B22DEAC}"/>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F3242065-7B6E-E492-C3A5-67CDB8CD0698}"/>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6BD3BFE4-A482-E877-2B5D-05A28F823471}"/>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A876454C-6551-55E2-7C6F-12798A0276A6}"/>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Where Does Your Family Stand?</a:t>
            </a:r>
          </a:p>
        </p:txBody>
      </p:sp>
      <p:sp>
        <p:nvSpPr>
          <p:cNvPr id="5" name="TextBox 4">
            <a:extLst>
              <a:ext uri="{FF2B5EF4-FFF2-40B4-BE49-F238E27FC236}">
                <a16:creationId xmlns:a16="http://schemas.microsoft.com/office/drawing/2014/main" id="{F8A7125C-6AE4-4030-8DEA-D691252D30B5}"/>
              </a:ext>
            </a:extLst>
          </p:cNvPr>
          <p:cNvSpPr txBox="1"/>
          <p:nvPr/>
        </p:nvSpPr>
        <p:spPr>
          <a:xfrm>
            <a:off x="1349750" y="2426517"/>
            <a:ext cx="9492497" cy="2249270"/>
          </a:xfrm>
          <a:prstGeom prst="rect">
            <a:avLst/>
          </a:prstGeom>
          <a:noFill/>
        </p:spPr>
        <p:txBody>
          <a:bodyPr wrap="square" rtlCol="0">
            <a:spAutoFit/>
          </a:bodyPr>
          <a:lstStyle/>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0-10</a:t>
            </a:r>
            <a:r>
              <a:rPr lang="en-US" sz="2400" dirty="0">
                <a:latin typeface="Noto Sans" panose="020B0502040504020204" pitchFamily="34" charset="0"/>
                <a:ea typeface="Noto Sans" panose="020B0502040504020204" pitchFamily="34" charset="0"/>
                <a:cs typeface="Noto Sans" panose="020B0502040504020204" pitchFamily="34" charset="0"/>
              </a:rPr>
              <a:t>: Disconnected (severe disruption)</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11-15</a:t>
            </a:r>
            <a:r>
              <a:rPr lang="en-US" sz="2400" dirty="0">
                <a:latin typeface="Noto Sans" panose="020B0502040504020204" pitchFamily="34" charset="0"/>
                <a:ea typeface="Noto Sans" panose="020B0502040504020204" pitchFamily="34" charset="0"/>
                <a:cs typeface="Noto Sans" panose="020B0502040504020204" pitchFamily="34" charset="0"/>
              </a:rPr>
              <a:t>: Digitally Distracted (significant improvements needed)</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16-20</a:t>
            </a:r>
            <a:r>
              <a:rPr lang="en-US" sz="2400" dirty="0">
                <a:latin typeface="Noto Sans" panose="020B0502040504020204" pitchFamily="34" charset="0"/>
                <a:ea typeface="Noto Sans" panose="020B0502040504020204" pitchFamily="34" charset="0"/>
                <a:cs typeface="Noto Sans" panose="020B0502040504020204" pitchFamily="34" charset="0"/>
              </a:rPr>
              <a:t>: Digitally Balanced (good foundation)</a:t>
            </a:r>
          </a:p>
          <a:p>
            <a:pPr marL="457200" indent="-45720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21-25</a:t>
            </a:r>
            <a:r>
              <a:rPr lang="en-US" sz="2400" dirty="0">
                <a:latin typeface="Noto Sans" panose="020B0502040504020204" pitchFamily="34" charset="0"/>
                <a:ea typeface="Noto Sans" panose="020B0502040504020204" pitchFamily="34" charset="0"/>
                <a:cs typeface="Noto Sans" panose="020B0502040504020204" pitchFamily="34" charset="0"/>
              </a:rPr>
              <a:t>: Tech-Wise &amp; Present (exemplary)</a:t>
            </a:r>
          </a:p>
        </p:txBody>
      </p:sp>
    </p:spTree>
    <p:extLst>
      <p:ext uri="{BB962C8B-B14F-4D97-AF65-F5344CB8AC3E}">
        <p14:creationId xmlns:p14="http://schemas.microsoft.com/office/powerpoint/2010/main" val="3257475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185C3-BDD3-04BC-700C-268D01A1201D}"/>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48F6F74-8DBE-B0C4-6100-093E0200291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800D9E81-D5D3-6941-74F3-10EDC70F825D}"/>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0EF3E75D-E5E7-5375-1BA1-08C89F1197AB}"/>
              </a:ext>
            </a:extLst>
          </p:cNvPr>
          <p:cNvSpPr/>
          <p:nvPr/>
        </p:nvSpPr>
        <p:spPr>
          <a:xfrm>
            <a:off x="-1364959" y="2422232"/>
            <a:ext cx="2086177" cy="452882"/>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134303F-587D-04E0-3B21-9541E0B99EA6}"/>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0D399054-D391-09E1-B356-8F71A726D2E7}"/>
              </a:ext>
            </a:extLst>
          </p:cNvPr>
          <p:cNvSpPr/>
          <p:nvPr/>
        </p:nvSpPr>
        <p:spPr>
          <a:xfrm>
            <a:off x="-1364959" y="3067335"/>
            <a:ext cx="7079959" cy="1481017"/>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EAFF5233-6FE1-F426-6B44-BCBBB0D3B101}"/>
              </a:ext>
            </a:extLst>
          </p:cNvPr>
          <p:cNvSpPr txBox="1"/>
          <p:nvPr/>
        </p:nvSpPr>
        <p:spPr>
          <a:xfrm>
            <a:off x="834763" y="2453179"/>
            <a:ext cx="5064529" cy="452881"/>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17" name="TextBox 16">
            <a:extLst>
              <a:ext uri="{FF2B5EF4-FFF2-40B4-BE49-F238E27FC236}">
                <a16:creationId xmlns:a16="http://schemas.microsoft.com/office/drawing/2014/main" id="{AD43F276-2118-A03C-8612-298C3C31A620}"/>
              </a:ext>
            </a:extLst>
          </p:cNvPr>
          <p:cNvSpPr txBox="1"/>
          <p:nvPr/>
        </p:nvSpPr>
        <p:spPr>
          <a:xfrm>
            <a:off x="834764" y="3311642"/>
            <a:ext cx="4466580"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GUIDING PRINCIPLES</a:t>
            </a:r>
          </a:p>
        </p:txBody>
      </p:sp>
    </p:spTree>
    <p:extLst>
      <p:ext uri="{BB962C8B-B14F-4D97-AF65-F5344CB8AC3E}">
        <p14:creationId xmlns:p14="http://schemas.microsoft.com/office/powerpoint/2010/main" val="2677397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83350-2814-421F-19EE-733DD25C36A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1CD5D549-D442-4AD7-29DB-5BAD893F1749}"/>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1B6559EB-884F-8D89-9BEF-C0B5E2B38ED8}"/>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5C0A2985-3596-693D-D2F9-171476E16481}"/>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FD81585C-24F2-CC6C-4DF4-F5FF4FDE264F}"/>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3725517-5B8F-4A4D-9365-AF3009D7E242}"/>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FOUR FOUNDATIONAL PRINCIPLES</a:t>
            </a:r>
          </a:p>
        </p:txBody>
      </p:sp>
      <p:sp>
        <p:nvSpPr>
          <p:cNvPr id="2" name="Rounded Rectangle 1">
            <a:extLst>
              <a:ext uri="{FF2B5EF4-FFF2-40B4-BE49-F238E27FC236}">
                <a16:creationId xmlns:a16="http://schemas.microsoft.com/office/drawing/2014/main" id="{210DE02A-000F-929E-1283-C0D40ED69415}"/>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97AF92ED-735D-508E-C64B-BD7CC7D43496}"/>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C764CDBA-6159-E467-59CE-7A9386FE035B}"/>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2B7350F9-8732-E057-07BF-FAC7E8925DC0}"/>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2B847BDA-9D3C-AD98-24C6-685164217DAD}"/>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Digital Discipleship in Action</a:t>
            </a:r>
          </a:p>
        </p:txBody>
      </p:sp>
      <p:sp>
        <p:nvSpPr>
          <p:cNvPr id="5" name="TextBox 4">
            <a:extLst>
              <a:ext uri="{FF2B5EF4-FFF2-40B4-BE49-F238E27FC236}">
                <a16:creationId xmlns:a16="http://schemas.microsoft.com/office/drawing/2014/main" id="{57B55BDE-CEC5-6E99-2CBC-0864B8F81B53}"/>
              </a:ext>
            </a:extLst>
          </p:cNvPr>
          <p:cNvSpPr txBox="1"/>
          <p:nvPr/>
        </p:nvSpPr>
        <p:spPr>
          <a:xfrm>
            <a:off x="3193255" y="2212460"/>
            <a:ext cx="5848269" cy="3911264"/>
          </a:xfrm>
          <a:prstGeom prst="rect">
            <a:avLst/>
          </a:prstGeom>
          <a:noFill/>
        </p:spPr>
        <p:txBody>
          <a:bodyPr wrap="square" rtlCol="0">
            <a:spAutoFit/>
          </a:bodyPr>
          <a:lstStyle/>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A. Reclaim the Table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Meals = sacred spaces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No phones, genuine conversation</a:t>
            </a:r>
          </a:p>
          <a:p>
            <a:pPr marL="457200" indent="-4572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B. Create Sacred Tech-Free Zones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Bedrooms, bathrooms, dinner table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Consider a weekly "digital Sabbath"</a:t>
            </a:r>
          </a:p>
        </p:txBody>
      </p:sp>
    </p:spTree>
    <p:extLst>
      <p:ext uri="{BB962C8B-B14F-4D97-AF65-F5344CB8AC3E}">
        <p14:creationId xmlns:p14="http://schemas.microsoft.com/office/powerpoint/2010/main" val="4180064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56AA4-0A8C-658E-65B6-EEB6D2800CB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482C4BA-24F5-EDC9-74E0-AA17116F4BB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A0E54A87-6C04-D5F5-8B16-20167A218F78}"/>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5EF24430-81D5-5C4D-A76A-2745670C591D}"/>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4DC1615B-2227-462A-7AA9-C3F45512C54E}"/>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D4E78CA4-33F8-725D-ED6A-A486C076BAA1}"/>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FOUR FOUNDATIONAL PRINCIPLES</a:t>
            </a:r>
          </a:p>
        </p:txBody>
      </p:sp>
      <p:sp>
        <p:nvSpPr>
          <p:cNvPr id="2" name="Rounded Rectangle 1">
            <a:extLst>
              <a:ext uri="{FF2B5EF4-FFF2-40B4-BE49-F238E27FC236}">
                <a16:creationId xmlns:a16="http://schemas.microsoft.com/office/drawing/2014/main" id="{C09FE521-CDE9-48E3-0B09-5760C21D1443}"/>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05BF848B-9F9A-E60A-0CFA-98541E25AB7A}"/>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13274479-8AD0-8CDD-E934-813F786D18EA}"/>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D8CB07FC-64F8-4652-CBDA-B657D6BECA8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120B7F2F-3A6A-4E80-3B70-BFA15043BDB1}"/>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Digital Discipleship in Action</a:t>
            </a:r>
          </a:p>
        </p:txBody>
      </p:sp>
      <p:sp>
        <p:nvSpPr>
          <p:cNvPr id="11" name="TextBox 10">
            <a:extLst>
              <a:ext uri="{FF2B5EF4-FFF2-40B4-BE49-F238E27FC236}">
                <a16:creationId xmlns:a16="http://schemas.microsoft.com/office/drawing/2014/main" id="{8EEA9C8D-E3E9-5845-2E6D-A922B04B18A8}"/>
              </a:ext>
            </a:extLst>
          </p:cNvPr>
          <p:cNvSpPr txBox="1"/>
          <p:nvPr/>
        </p:nvSpPr>
        <p:spPr>
          <a:xfrm>
            <a:off x="2903560" y="2212460"/>
            <a:ext cx="6934124" cy="3911264"/>
          </a:xfrm>
          <a:prstGeom prst="rect">
            <a:avLst/>
          </a:prstGeom>
          <a:noFill/>
        </p:spPr>
        <p:txBody>
          <a:bodyPr wrap="square" rtlCol="0">
            <a:spAutoFit/>
          </a:bodyPr>
          <a:lstStyle/>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C. Model Healthy Tech Use</a:t>
            </a: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Children follow examples, not rules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Parents: remove your own log first</a:t>
            </a:r>
          </a:p>
          <a:p>
            <a:pPr marL="457200" indent="-457200">
              <a:lnSpc>
                <a:spcPct val="150000"/>
              </a:lnSpc>
              <a:buClr>
                <a:srgbClr val="E18F39"/>
              </a:buClr>
              <a:buFont typeface="Arial" panose="020B0604020202020204" pitchFamily="34" charset="0"/>
              <a:buChar cha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ct val="1500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D. Prioritize Presence Pockets</a:t>
            </a:r>
            <a:endParaRPr lang="en-US" sz="2400" dirty="0">
              <a:latin typeface="Noto Sans" panose="020B0502040504020204" pitchFamily="34" charset="0"/>
              <a:ea typeface="Noto Sans" panose="020B0502040504020204" pitchFamily="34" charset="0"/>
              <a:cs typeface="Noto Sans" panose="020B0502040504020204" pitchFamily="34" charset="0"/>
            </a:endParaRP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15-20 minutes daily, undistracted time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Small investments = significant dividends</a:t>
            </a:r>
          </a:p>
        </p:txBody>
      </p:sp>
    </p:spTree>
    <p:extLst>
      <p:ext uri="{BB962C8B-B14F-4D97-AF65-F5344CB8AC3E}">
        <p14:creationId xmlns:p14="http://schemas.microsoft.com/office/powerpoint/2010/main" val="978431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DFC65-C9E5-2275-4DFD-A44714E4655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D013BA9-8E28-F21A-75A0-FFA04F8CF350}"/>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842845EB-A931-5BA6-E926-2CCACBE70D99}"/>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90187177-3155-34A2-4A30-806B7ECB1DC9}"/>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61E5BD90-D98C-C589-916E-F3EED0F747FF}"/>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A672A206-45BF-A0DB-173B-8381D5EF8B01}"/>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DEVELOPING YOUR FAMILY COVENANT</a:t>
            </a:r>
          </a:p>
        </p:txBody>
      </p:sp>
      <p:sp>
        <p:nvSpPr>
          <p:cNvPr id="2" name="Rounded Rectangle 1">
            <a:extLst>
              <a:ext uri="{FF2B5EF4-FFF2-40B4-BE49-F238E27FC236}">
                <a16:creationId xmlns:a16="http://schemas.microsoft.com/office/drawing/2014/main" id="{F3D27932-8357-96AD-6539-81020FB3E927}"/>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96BDFE93-DAD4-AE2B-18D1-CB4FC728573A}"/>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E060D6BC-63A3-19DB-46F9-B2ADBF0CC0FE}"/>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F8641ABC-EBF3-6D51-BB32-4DD2BA82C18F}"/>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DEDB0578-1939-F13B-BA9E-A821697E1CF0}"/>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"As for Me and My House..."</a:t>
            </a:r>
          </a:p>
        </p:txBody>
      </p:sp>
      <p:sp>
        <p:nvSpPr>
          <p:cNvPr id="11" name="TextBox 10">
            <a:extLst>
              <a:ext uri="{FF2B5EF4-FFF2-40B4-BE49-F238E27FC236}">
                <a16:creationId xmlns:a16="http://schemas.microsoft.com/office/drawing/2014/main" id="{46353AAB-0A7D-CC32-CFD0-7981D67A331E}"/>
              </a:ext>
            </a:extLst>
          </p:cNvPr>
          <p:cNvSpPr txBox="1"/>
          <p:nvPr/>
        </p:nvSpPr>
        <p:spPr>
          <a:xfrm>
            <a:off x="2479566" y="2157376"/>
            <a:ext cx="7572626" cy="3911264"/>
          </a:xfrm>
          <a:prstGeom prst="rect">
            <a:avLst/>
          </a:prstGeom>
          <a:noFill/>
        </p:spPr>
        <p:txBody>
          <a:bodyPr wrap="square" rtlCol="0">
            <a:spAutoFit/>
          </a:bodyPr>
          <a:lstStyle/>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Prioritize face-to-face over screen time</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Technology out of sacred spaces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Ask permission before posting about each other</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Weekly digital Sabbath</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Monthly tech habit evaluations</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Use tech to build up, not tear down</a:t>
            </a:r>
          </a:p>
          <a:p>
            <a:pPr marL="457200" indent="-45720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Device-free bedtimes</a:t>
            </a:r>
          </a:p>
        </p:txBody>
      </p:sp>
    </p:spTree>
    <p:extLst>
      <p:ext uri="{BB962C8B-B14F-4D97-AF65-F5344CB8AC3E}">
        <p14:creationId xmlns:p14="http://schemas.microsoft.com/office/powerpoint/2010/main" val="1401069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B0D1E-5498-4794-016D-2C85178332D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C08185B-5644-EC7F-6074-F6CC371A48C7}"/>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0E50E929-7FBB-B1C9-9C76-A548FD636966}"/>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ABAFF9B9-423E-3522-89F0-466B260771BC}"/>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37865A40-7B19-4922-0DE1-8FC35ED4FF73}"/>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0C59545-937F-8A86-FE52-6805142891B7}"/>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PRACTICAL NEXT STEPS</a:t>
            </a:r>
          </a:p>
        </p:txBody>
      </p:sp>
      <p:sp>
        <p:nvSpPr>
          <p:cNvPr id="2" name="Rounded Rectangle 1">
            <a:extLst>
              <a:ext uri="{FF2B5EF4-FFF2-40B4-BE49-F238E27FC236}">
                <a16:creationId xmlns:a16="http://schemas.microsoft.com/office/drawing/2014/main" id="{3F53B030-97DF-62D2-3EEF-88A79AA30B81}"/>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ABFF26C0-229E-2617-6A57-FA644F207C5E}"/>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F5A66172-C726-DDB0-4551-345700DE10D1}"/>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A051C45B-9FB8-ED49-E54D-685D6E769ADF}"/>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CF702F0-33D0-3E4B-F33F-50CDFAB28B2E}"/>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Starting Today</a:t>
            </a:r>
          </a:p>
        </p:txBody>
      </p:sp>
      <p:sp>
        <p:nvSpPr>
          <p:cNvPr id="11" name="TextBox 10">
            <a:extLst>
              <a:ext uri="{FF2B5EF4-FFF2-40B4-BE49-F238E27FC236}">
                <a16:creationId xmlns:a16="http://schemas.microsoft.com/office/drawing/2014/main" id="{D6A63568-85B1-C39A-9838-7690769BE6FA}"/>
              </a:ext>
            </a:extLst>
          </p:cNvPr>
          <p:cNvSpPr txBox="1"/>
          <p:nvPr/>
        </p:nvSpPr>
        <p:spPr>
          <a:xfrm>
            <a:off x="2872184" y="2047051"/>
            <a:ext cx="5984945" cy="4298613"/>
          </a:xfrm>
          <a:prstGeom prst="rect">
            <a:avLst/>
          </a:prstGeom>
          <a:noFill/>
        </p:spPr>
        <p:txBody>
          <a:bodyPr wrap="square" rtlCol="0">
            <a:spAutoFit/>
          </a:bodyPr>
          <a:lstStyle/>
          <a:p>
            <a:pPr>
              <a:buClr>
                <a:srgbClr val="E18F39"/>
              </a:buClr>
            </a:pPr>
            <a:r>
              <a:rPr lang="en-US" sz="2200" b="1" dirty="0">
                <a:latin typeface="Noto Sans" panose="020B0502040504020204" pitchFamily="34" charset="0"/>
                <a:ea typeface="Noto Sans" panose="020B0502040504020204" pitchFamily="34" charset="0"/>
                <a:cs typeface="Noto Sans" panose="020B0502040504020204" pitchFamily="34" charset="0"/>
              </a:rPr>
              <a:t>1. Choose ONE habit to change this week</a:t>
            </a:r>
          </a:p>
          <a:p>
            <a:pPr marL="457200" indent="-457200">
              <a:buClr>
                <a:srgbClr val="E18F39"/>
              </a:buClr>
              <a:buFont typeface="Arial" panose="020B0604020202020204" pitchFamily="34" charset="0"/>
              <a:buChar char="•"/>
            </a:pPr>
            <a:r>
              <a:rPr lang="en-US" sz="2200" dirty="0">
                <a:latin typeface="Noto Sans" panose="020B0502040504020204" pitchFamily="34" charset="0"/>
                <a:ea typeface="Noto Sans" panose="020B0502040504020204" pitchFamily="34" charset="0"/>
                <a:cs typeface="Noto Sans" panose="020B0502040504020204" pitchFamily="34" charset="0"/>
              </a:rPr>
              <a:t>No phones at dinner (7 days)</a:t>
            </a:r>
          </a:p>
          <a:p>
            <a:pPr marL="457200" indent="-457200">
              <a:buClr>
                <a:srgbClr val="E18F39"/>
              </a:buClr>
              <a:buFont typeface="Arial" panose="020B0604020202020204" pitchFamily="34" charset="0"/>
              <a:buChar char="•"/>
            </a:pPr>
            <a:r>
              <a:rPr lang="en-US" sz="2200" dirty="0">
                <a:latin typeface="Noto Sans" panose="020B0502040504020204" pitchFamily="34" charset="0"/>
                <a:ea typeface="Noto Sans" panose="020B0502040504020204" pitchFamily="34" charset="0"/>
                <a:cs typeface="Noto Sans" panose="020B0502040504020204" pitchFamily="34" charset="0"/>
              </a:rPr>
              <a:t>Morning devotions before devices</a:t>
            </a:r>
          </a:p>
          <a:p>
            <a:pPr marL="457200" indent="-457200">
              <a:buClr>
                <a:srgbClr val="E18F39"/>
              </a:buClr>
              <a:buFont typeface="Arial" panose="020B0604020202020204" pitchFamily="34" charset="0"/>
              <a:buChar char="•"/>
            </a:pPr>
            <a:r>
              <a:rPr lang="en-US" sz="2200" dirty="0">
                <a:latin typeface="Noto Sans" panose="020B0502040504020204" pitchFamily="34" charset="0"/>
                <a:ea typeface="Noto Sans" panose="020B0502040504020204" pitchFamily="34" charset="0"/>
                <a:cs typeface="Noto Sans" panose="020B0502040504020204" pitchFamily="34" charset="0"/>
              </a:rPr>
              <a:t>30-minute evening walk, phone-free</a:t>
            </a:r>
          </a:p>
          <a:p>
            <a:pPr marL="457200" indent="-457200">
              <a:buClr>
                <a:srgbClr val="E18F39"/>
              </a:buClr>
              <a:buFont typeface="Arial" panose="020B0604020202020204" pitchFamily="34" charset="0"/>
              <a:buChar char="•"/>
            </a:pPr>
            <a:r>
              <a:rPr lang="en-US" sz="2200" dirty="0">
                <a:latin typeface="Noto Sans" panose="020B0502040504020204" pitchFamily="34" charset="0"/>
                <a:ea typeface="Noto Sans" panose="020B0502040504020204" pitchFamily="34" charset="0"/>
                <a:cs typeface="Noto Sans" panose="020B0502040504020204" pitchFamily="34" charset="0"/>
              </a:rPr>
              <a:t>Read aloud together before bed</a:t>
            </a:r>
          </a:p>
          <a:p>
            <a:pPr marL="457200" indent="-457200">
              <a:lnSpc>
                <a:spcPts val="2000"/>
              </a:lnSpc>
              <a:buClr>
                <a:srgbClr val="E18F39"/>
              </a:buClr>
              <a:buFont typeface="Arial" panose="020B0604020202020204" pitchFamily="34" charset="0"/>
              <a:buChar char="•"/>
            </a:pPr>
            <a:endParaRPr lang="en-US" sz="2200" dirty="0">
              <a:latin typeface="Noto Sans" panose="020B0502040504020204" pitchFamily="34" charset="0"/>
              <a:ea typeface="Noto Sans" panose="020B0502040504020204" pitchFamily="34" charset="0"/>
              <a:cs typeface="Noto Sans" panose="020B0502040504020204" pitchFamily="34" charset="0"/>
            </a:endParaRPr>
          </a:p>
          <a:p>
            <a:pPr>
              <a:buClr>
                <a:srgbClr val="E18F39"/>
              </a:buClr>
            </a:pPr>
            <a:r>
              <a:rPr lang="en-US" sz="2200" b="1" dirty="0">
                <a:latin typeface="Noto Sans" panose="020B0502040504020204" pitchFamily="34" charset="0"/>
                <a:ea typeface="Noto Sans" panose="020B0502040504020204" pitchFamily="34" charset="0"/>
                <a:cs typeface="Noto Sans" panose="020B0502040504020204" pitchFamily="34" charset="0"/>
              </a:rPr>
              <a:t>2. Hold a family meeting</a:t>
            </a:r>
          </a:p>
          <a:p>
            <a:pPr marL="457200" indent="-457200">
              <a:buClr>
                <a:srgbClr val="E18F39"/>
              </a:buClr>
              <a:buFont typeface="Arial" panose="020B0604020202020204" pitchFamily="34" charset="0"/>
              <a:buChar char="•"/>
            </a:pPr>
            <a:r>
              <a:rPr lang="en-US" sz="2200" dirty="0">
                <a:latin typeface="Noto Sans" panose="020B0502040504020204" pitchFamily="34" charset="0"/>
                <a:ea typeface="Noto Sans" panose="020B0502040504020204" pitchFamily="34" charset="0"/>
                <a:cs typeface="Noto Sans" panose="020B0502040504020204" pitchFamily="34" charset="0"/>
              </a:rPr>
              <a:t>Safe space for honest conversation</a:t>
            </a:r>
          </a:p>
          <a:p>
            <a:pPr marL="457200" indent="-457200">
              <a:buClr>
                <a:srgbClr val="E18F39"/>
              </a:buClr>
              <a:buFont typeface="Arial" panose="020B0604020202020204" pitchFamily="34" charset="0"/>
              <a:buChar char="•"/>
            </a:pPr>
            <a:r>
              <a:rPr lang="en-US" sz="2200" dirty="0">
                <a:latin typeface="Noto Sans" panose="020B0502040504020204" pitchFamily="34" charset="0"/>
                <a:ea typeface="Noto Sans" panose="020B0502040504020204" pitchFamily="34" charset="0"/>
                <a:cs typeface="Noto Sans" panose="020B0502040504020204" pitchFamily="34" charset="0"/>
              </a:rPr>
              <a:t>Collaborative goal-setting</a:t>
            </a:r>
          </a:p>
          <a:p>
            <a:pPr>
              <a:lnSpc>
                <a:spcPts val="2000"/>
              </a:lnSpc>
              <a:buClr>
                <a:srgbClr val="E18F39"/>
              </a:buClr>
            </a:pPr>
            <a:endParaRPr lang="en-US" sz="2200" b="1" dirty="0">
              <a:latin typeface="Noto Sans" panose="020B0502040504020204" pitchFamily="34" charset="0"/>
              <a:ea typeface="Noto Sans" panose="020B0502040504020204" pitchFamily="34" charset="0"/>
              <a:cs typeface="Noto Sans" panose="020B0502040504020204" pitchFamily="34" charset="0"/>
            </a:endParaRPr>
          </a:p>
          <a:p>
            <a:pPr>
              <a:buClr>
                <a:srgbClr val="E18F39"/>
              </a:buClr>
            </a:pPr>
            <a:r>
              <a:rPr lang="en-US" sz="2200" b="1" dirty="0">
                <a:latin typeface="Noto Sans" panose="020B0502040504020204" pitchFamily="34" charset="0"/>
                <a:ea typeface="Noto Sans" panose="020B0502040504020204" pitchFamily="34" charset="0"/>
                <a:cs typeface="Noto Sans" panose="020B0502040504020204" pitchFamily="34" charset="0"/>
              </a:rPr>
              <a:t>3. Create your Tech Covenant</a:t>
            </a:r>
          </a:p>
          <a:p>
            <a:pPr>
              <a:lnSpc>
                <a:spcPts val="2000"/>
              </a:lnSpc>
              <a:buClr>
                <a:srgbClr val="E18F39"/>
              </a:buClr>
            </a:pPr>
            <a:endParaRPr lang="en-US" sz="2200" b="1" dirty="0">
              <a:latin typeface="Noto Sans" panose="020B0502040504020204" pitchFamily="34" charset="0"/>
              <a:ea typeface="Noto Sans" panose="020B0502040504020204" pitchFamily="34" charset="0"/>
              <a:cs typeface="Noto Sans" panose="020B0502040504020204" pitchFamily="34" charset="0"/>
            </a:endParaRPr>
          </a:p>
          <a:p>
            <a:pPr>
              <a:buClr>
                <a:srgbClr val="E18F39"/>
              </a:buClr>
            </a:pPr>
            <a:r>
              <a:rPr lang="en-US" sz="2200" b="1" dirty="0">
                <a:latin typeface="Noto Sans" panose="020B0502040504020204" pitchFamily="34" charset="0"/>
                <a:ea typeface="Noto Sans" panose="020B0502040504020204" pitchFamily="34" charset="0"/>
                <a:cs typeface="Noto Sans" panose="020B0502040504020204" pitchFamily="34" charset="0"/>
              </a:rPr>
              <a:t>4. Pray for wisdom and unity</a:t>
            </a:r>
          </a:p>
        </p:txBody>
      </p:sp>
    </p:spTree>
    <p:extLst>
      <p:ext uri="{BB962C8B-B14F-4D97-AF65-F5344CB8AC3E}">
        <p14:creationId xmlns:p14="http://schemas.microsoft.com/office/powerpoint/2010/main" val="3121408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52DB3-1898-351F-FB07-345BC778BD7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C395055-2EDC-9C02-6DF1-DCDBAF457584}"/>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2357FA9A-774D-42F9-8D31-2F9015468260}"/>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A70602CF-6A58-976C-DF3C-3760AE5CAFD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3203ED17-CC2B-CA91-373E-08C9110D4006}"/>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BC794D63-E6DA-F18E-EFA6-5EE738856B96}"/>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PATH FORWARD</a:t>
            </a:r>
          </a:p>
        </p:txBody>
      </p:sp>
      <p:sp>
        <p:nvSpPr>
          <p:cNvPr id="2" name="Rounded Rectangle 1">
            <a:extLst>
              <a:ext uri="{FF2B5EF4-FFF2-40B4-BE49-F238E27FC236}">
                <a16:creationId xmlns:a16="http://schemas.microsoft.com/office/drawing/2014/main" id="{47E41502-C9AA-628F-0B51-97549A399682}"/>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29AE3EC2-2979-6751-108C-D8C581EA7CF0}"/>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EDD4FCAE-F124-3C18-537A-D61AC66BE7ED}"/>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85DBD30D-8EA0-FD09-4048-30526750CA28}"/>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AAB1300A-FD63-C73F-0352-625C431E431F}"/>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Gift or Test?</a:t>
            </a:r>
          </a:p>
        </p:txBody>
      </p:sp>
      <p:sp>
        <p:nvSpPr>
          <p:cNvPr id="11" name="TextBox 10">
            <a:extLst>
              <a:ext uri="{FF2B5EF4-FFF2-40B4-BE49-F238E27FC236}">
                <a16:creationId xmlns:a16="http://schemas.microsoft.com/office/drawing/2014/main" id="{683B9944-8CB1-B320-5DE6-2DB043939A8A}"/>
              </a:ext>
            </a:extLst>
          </p:cNvPr>
          <p:cNvSpPr txBox="1"/>
          <p:nvPr/>
        </p:nvSpPr>
        <p:spPr>
          <a:xfrm>
            <a:off x="1169488" y="2157376"/>
            <a:ext cx="10156497" cy="3948453"/>
          </a:xfrm>
          <a:prstGeom prst="rect">
            <a:avLst/>
          </a:prstGeom>
          <a:noFill/>
        </p:spPr>
        <p:txBody>
          <a:bodyPr wrap="square" rtlCol="0">
            <a:spAutoFit/>
          </a:bodyPr>
          <a:lstStyle/>
          <a:p>
            <a:pPr>
              <a:lnSpc>
                <a:spcPts val="38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"Technology can serve us or enslave us. Build bonds or break them."</a:t>
            </a:r>
          </a:p>
          <a:p>
            <a:pPr>
              <a:lnSpc>
                <a:spcPts val="3800"/>
              </a:lnSpc>
              <a:buClr>
                <a:srgbClr val="E18F39"/>
              </a:buClr>
            </a:pPr>
            <a:endParaRPr lang="en-US" sz="2400" b="1" dirty="0">
              <a:latin typeface="Noto Sans" panose="020B0502040504020204" pitchFamily="34" charset="0"/>
              <a:ea typeface="Noto Sans" panose="020B0502040504020204" pitchFamily="34" charset="0"/>
              <a:cs typeface="Noto Sans" panose="020B0502040504020204" pitchFamily="34" charset="0"/>
            </a:endParaRPr>
          </a:p>
          <a:p>
            <a:pPr>
              <a:lnSpc>
                <a:spcPts val="38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The difference? </a:t>
            </a:r>
            <a:r>
              <a:rPr lang="en-US" sz="2400" dirty="0">
                <a:latin typeface="Noto Sans" panose="020B0502040504020204" pitchFamily="34" charset="0"/>
                <a:ea typeface="Noto Sans" panose="020B0502040504020204" pitchFamily="34" charset="0"/>
                <a:cs typeface="Noto Sans" panose="020B0502040504020204" pitchFamily="34" charset="0"/>
              </a:rPr>
              <a:t>Intention and faith vs. passive consumption</a:t>
            </a:r>
          </a:p>
          <a:p>
            <a:pPr>
              <a:lnSpc>
                <a:spcPts val="3800"/>
              </a:lnSpc>
              <a:buClr>
                <a:srgbClr val="E18F39"/>
              </a:buClr>
            </a:pPr>
            <a:endParaRPr lang="en-US" sz="2400" dirty="0">
              <a:latin typeface="Noto Sans" panose="020B0502040504020204" pitchFamily="34" charset="0"/>
              <a:ea typeface="Noto Sans" panose="020B0502040504020204" pitchFamily="34" charset="0"/>
              <a:cs typeface="Noto Sans" panose="020B0502040504020204" pitchFamily="34" charset="0"/>
            </a:endParaRPr>
          </a:p>
          <a:p>
            <a:pPr>
              <a:lnSpc>
                <a:spcPts val="3800"/>
              </a:lnSpc>
              <a:buClr>
                <a:srgbClr val="E18F39"/>
              </a:buClr>
            </a:pPr>
            <a:r>
              <a:rPr lang="en-US" sz="2400" b="1" dirty="0">
                <a:latin typeface="Noto Sans" panose="020B0502040504020204" pitchFamily="34" charset="0"/>
                <a:ea typeface="Noto Sans" panose="020B0502040504020204" pitchFamily="34" charset="0"/>
                <a:cs typeface="Noto Sans" panose="020B0502040504020204" pitchFamily="34" charset="0"/>
              </a:rPr>
              <a:t>The goal?</a:t>
            </a:r>
          </a:p>
          <a:p>
            <a:pPr marL="457200" indent="-457200">
              <a:lnSpc>
                <a:spcPts val="38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Children who value presence</a:t>
            </a:r>
          </a:p>
          <a:p>
            <a:pPr marL="457200" indent="-457200">
              <a:lnSpc>
                <a:spcPts val="38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Families anchored in biblical principles</a:t>
            </a:r>
          </a:p>
          <a:p>
            <a:pPr marL="457200" indent="-457200">
              <a:lnSpc>
                <a:spcPts val="38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Homes where technology serves love</a:t>
            </a:r>
          </a:p>
        </p:txBody>
      </p:sp>
    </p:spTree>
    <p:extLst>
      <p:ext uri="{BB962C8B-B14F-4D97-AF65-F5344CB8AC3E}">
        <p14:creationId xmlns:p14="http://schemas.microsoft.com/office/powerpoint/2010/main" val="3395456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40669-01B5-B6D1-1286-021569078E09}"/>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92D9B3E8-D188-6546-111F-5A0417F42CA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E1FF2575-83CD-C3E4-C945-FA2CF2CB1EB2}"/>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BE81F202-A201-0C6C-65F2-82613D73A6A0}"/>
              </a:ext>
            </a:extLst>
          </p:cNvPr>
          <p:cNvSpPr/>
          <p:nvPr/>
        </p:nvSpPr>
        <p:spPr>
          <a:xfrm>
            <a:off x="-1364959" y="2422232"/>
            <a:ext cx="2086177" cy="452882"/>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00D4B3CC-1B57-61CF-3562-1C700E7333A9}"/>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E483AAB0-FC8E-1860-C1B0-F87279F4B1CB}"/>
              </a:ext>
            </a:extLst>
          </p:cNvPr>
          <p:cNvSpPr/>
          <p:nvPr/>
        </p:nvSpPr>
        <p:spPr>
          <a:xfrm>
            <a:off x="-1506473" y="3051570"/>
            <a:ext cx="7079959" cy="996862"/>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C88D71E-352C-A384-A97F-D765D80DC018}"/>
              </a:ext>
            </a:extLst>
          </p:cNvPr>
          <p:cNvSpPr txBox="1"/>
          <p:nvPr/>
        </p:nvSpPr>
        <p:spPr>
          <a:xfrm>
            <a:off x="834763" y="2453179"/>
            <a:ext cx="5064529" cy="452881"/>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17" name="TextBox 16">
            <a:extLst>
              <a:ext uri="{FF2B5EF4-FFF2-40B4-BE49-F238E27FC236}">
                <a16:creationId xmlns:a16="http://schemas.microsoft.com/office/drawing/2014/main" id="{09E10D75-F23A-10DE-ACC4-46F908046C57}"/>
              </a:ext>
            </a:extLst>
          </p:cNvPr>
          <p:cNvSpPr txBox="1"/>
          <p:nvPr/>
        </p:nvSpPr>
        <p:spPr>
          <a:xfrm>
            <a:off x="834764" y="3311642"/>
            <a:ext cx="4466580" cy="609462"/>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INTRODUCTION</a:t>
            </a:r>
          </a:p>
        </p:txBody>
      </p:sp>
    </p:spTree>
    <p:extLst>
      <p:ext uri="{BB962C8B-B14F-4D97-AF65-F5344CB8AC3E}">
        <p14:creationId xmlns:p14="http://schemas.microsoft.com/office/powerpoint/2010/main" val="2472450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AA1D3-A65B-80BF-D3E3-BBCD7232C3C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BB56654-73AD-F83E-6CD9-5F14698DE1C6}"/>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08E7F4E-EE2B-770B-2F5C-8B76EAC28873}"/>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0CE2ECBD-3E5C-2B67-9BF9-DD3B103DCF5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85647F27-B57D-4486-C895-4C6688A44C84}"/>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5A8BCAA-E828-25B9-7527-34E29CC7B7FB}"/>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CLOSING CHALLENGE</a:t>
            </a:r>
          </a:p>
        </p:txBody>
      </p:sp>
      <p:sp>
        <p:nvSpPr>
          <p:cNvPr id="2" name="Rounded Rectangle 1">
            <a:extLst>
              <a:ext uri="{FF2B5EF4-FFF2-40B4-BE49-F238E27FC236}">
                <a16:creationId xmlns:a16="http://schemas.microsoft.com/office/drawing/2014/main" id="{177AB786-127A-8E58-1DD6-5BBF686801F5}"/>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E1091CFA-4A78-9500-DF60-FEA30C9335C9}"/>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ED16DED8-5A0A-62E4-1243-0F0348C9B31A}"/>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AFC4E903-F96C-E3DF-7F9B-8D3110C781B9}"/>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54825072-BE60-C670-7207-0A74F7BBBF34}"/>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The Question Before Us</a:t>
            </a:r>
          </a:p>
        </p:txBody>
      </p:sp>
      <p:sp>
        <p:nvSpPr>
          <p:cNvPr id="11" name="TextBox 10">
            <a:extLst>
              <a:ext uri="{FF2B5EF4-FFF2-40B4-BE49-F238E27FC236}">
                <a16:creationId xmlns:a16="http://schemas.microsoft.com/office/drawing/2014/main" id="{F8F1B6AF-8828-7E8A-AB00-6BD33D4C1DEF}"/>
              </a:ext>
            </a:extLst>
          </p:cNvPr>
          <p:cNvSpPr txBox="1"/>
          <p:nvPr/>
        </p:nvSpPr>
        <p:spPr>
          <a:xfrm>
            <a:off x="745120" y="2157376"/>
            <a:ext cx="10787704" cy="3911264"/>
          </a:xfrm>
          <a:prstGeom prst="rect">
            <a:avLst/>
          </a:prstGeom>
          <a:noFill/>
        </p:spPr>
        <p:txBody>
          <a:bodyPr wrap="square" rtlCol="0">
            <a:spAutoFit/>
          </a:bodyPr>
          <a:lstStyle/>
          <a:p>
            <a:pPr algn="l">
              <a:lnSpc>
                <a:spcPct val="150000"/>
              </a:lnSpc>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question is not WHETHER technology will be part of our lives—it will.</a:t>
            </a:r>
          </a:p>
          <a:p>
            <a:pPr algn="l">
              <a:lnSpc>
                <a:spcPct val="150000"/>
              </a:lnSpc>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The question is whether we will master it in service of love, or allow it to master us to the detriment of what matters most.”</a:t>
            </a:r>
          </a:p>
          <a:p>
            <a:pPr algn="l">
              <a:lnSpc>
                <a:spcPct val="150000"/>
              </a:lnSpc>
            </a:pPr>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a:p>
            <a:pPr algn="l">
              <a:lnSpc>
                <a:spcPct val="150000"/>
              </a:lnSpc>
            </a:pPr>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One conversation. </a:t>
            </a:r>
          </a:p>
          <a:p>
            <a:pPr algn="l">
              <a:lnSpc>
                <a:spcPct val="150000"/>
              </a:lnSpc>
            </a:pPr>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One device-free dinner. </a:t>
            </a:r>
          </a:p>
          <a:p>
            <a:pPr algn="l">
              <a:lnSpc>
                <a:spcPct val="150000"/>
              </a:lnSpc>
            </a:pPr>
            <a:r>
              <a:rPr lang="en-US" sz="2400" b="1"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One pocket of presence at a time.</a:t>
            </a:r>
            <a:endPar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837319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9B6A4-CE61-6D70-37CA-9629E8685C1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823E8FE-231C-20D1-7854-69118644048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9F0801FC-6659-6460-305C-D040557CF098}"/>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9607B64E-4005-FD37-AD88-54D943919B1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9EB90DBD-9942-5A2C-93C0-73CC3A205607}"/>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C7F6879-048A-2503-3D68-76FB8522ADD7}"/>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PRAY, REFLECT, AND MOVE FORWARD</a:t>
            </a:r>
          </a:p>
        </p:txBody>
      </p:sp>
      <p:sp>
        <p:nvSpPr>
          <p:cNvPr id="2" name="Rounded Rectangle 1">
            <a:extLst>
              <a:ext uri="{FF2B5EF4-FFF2-40B4-BE49-F238E27FC236}">
                <a16:creationId xmlns:a16="http://schemas.microsoft.com/office/drawing/2014/main" id="{B5B3C2B9-0BAE-D50E-0CC7-92B576E1695E}"/>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409CD6FD-813F-1611-84EB-B21BD8FB612D}"/>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63F975FF-29F4-1216-84C0-9189D1B5B673}"/>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E6D76054-0989-C00D-5F9E-3BDA286BDCC6}"/>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514F8C2D-85D6-214A-5052-BFA2C0037B41}"/>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The Question Before Us</a:t>
            </a:r>
          </a:p>
        </p:txBody>
      </p:sp>
      <p:sp>
        <p:nvSpPr>
          <p:cNvPr id="5" name="TextBox 4">
            <a:extLst>
              <a:ext uri="{FF2B5EF4-FFF2-40B4-BE49-F238E27FC236}">
                <a16:creationId xmlns:a16="http://schemas.microsoft.com/office/drawing/2014/main" id="{8D4F7798-06D4-22B4-A21C-EE06F786D8EE}"/>
              </a:ext>
            </a:extLst>
          </p:cNvPr>
          <p:cNvSpPr txBox="1"/>
          <p:nvPr/>
        </p:nvSpPr>
        <p:spPr>
          <a:xfrm>
            <a:off x="764386" y="2550385"/>
            <a:ext cx="4627422" cy="2249270"/>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Pray for:</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Wisdom</a:t>
            </a:r>
            <a:r>
              <a:rPr lang="en-US" sz="2400" dirty="0">
                <a:latin typeface="Noto Sans" panose="020B0502040504020204" pitchFamily="34" charset="0"/>
                <a:ea typeface="Noto Sans" panose="020B0502040504020204" pitchFamily="34" charset="0"/>
                <a:cs typeface="Noto Sans" panose="020B0502040504020204" pitchFamily="34" charset="0"/>
              </a:rPr>
              <a:t> in tech decisions</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Grace</a:t>
            </a:r>
            <a:r>
              <a:rPr lang="en-US" sz="2400" dirty="0">
                <a:latin typeface="Noto Sans" panose="020B0502040504020204" pitchFamily="34" charset="0"/>
                <a:ea typeface="Noto Sans" panose="020B0502040504020204" pitchFamily="34" charset="0"/>
                <a:cs typeface="Noto Sans" panose="020B0502040504020204" pitchFamily="34" charset="0"/>
              </a:rPr>
              <a:t> when you fall short</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Unity</a:t>
            </a:r>
            <a:r>
              <a:rPr lang="en-US" sz="2400" dirty="0">
                <a:latin typeface="Noto Sans" panose="020B0502040504020204" pitchFamily="34" charset="0"/>
                <a:ea typeface="Noto Sans" panose="020B0502040504020204" pitchFamily="34" charset="0"/>
                <a:cs typeface="Noto Sans" panose="020B0502040504020204" pitchFamily="34" charset="0"/>
              </a:rPr>
              <a:t> as you grow together</a:t>
            </a:r>
          </a:p>
        </p:txBody>
      </p:sp>
      <p:sp>
        <p:nvSpPr>
          <p:cNvPr id="12" name="TextBox 11">
            <a:extLst>
              <a:ext uri="{FF2B5EF4-FFF2-40B4-BE49-F238E27FC236}">
                <a16:creationId xmlns:a16="http://schemas.microsoft.com/office/drawing/2014/main" id="{53C354F5-CE36-C206-8230-CD08A6A5A7AB}"/>
              </a:ext>
            </a:extLst>
          </p:cNvPr>
          <p:cNvSpPr txBox="1"/>
          <p:nvPr/>
        </p:nvSpPr>
        <p:spPr>
          <a:xfrm>
            <a:off x="6095999" y="2532726"/>
            <a:ext cx="5247291" cy="3358676"/>
          </a:xfrm>
          <a:prstGeom prst="rect">
            <a:avLst/>
          </a:prstGeom>
          <a:noFill/>
        </p:spPr>
        <p:txBody>
          <a:bodyPr wrap="square">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Remember:</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Technology is a </a:t>
            </a:r>
            <a:r>
              <a:rPr lang="en-US" sz="2400" b="1" dirty="0">
                <a:latin typeface="Noto Sans" panose="020B0502040504020204" pitchFamily="34" charset="0"/>
                <a:ea typeface="Noto Sans" panose="020B0502040504020204" pitchFamily="34" charset="0"/>
                <a:cs typeface="Noto Sans" panose="020B0502040504020204" pitchFamily="34" charset="0"/>
              </a:rPr>
              <a:t>gift and a test</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The goal:</a:t>
            </a:r>
          </a:p>
          <a:p>
            <a:pPr marL="742950" lvl="1"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Love God</a:t>
            </a:r>
          </a:p>
          <a:p>
            <a:pPr marL="742950" lvl="1"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Love your family</a:t>
            </a:r>
          </a:p>
          <a:p>
            <a:pPr marL="742950" lvl="1"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Let tech </a:t>
            </a:r>
            <a:r>
              <a:rPr lang="en-US" sz="2400" b="1" dirty="0">
                <a:latin typeface="Noto Sans" panose="020B0502040504020204" pitchFamily="34" charset="0"/>
                <a:ea typeface="Noto Sans" panose="020B0502040504020204" pitchFamily="34" charset="0"/>
                <a:cs typeface="Noto Sans" panose="020B0502040504020204" pitchFamily="34" charset="0"/>
              </a:rPr>
              <a:t>serve</a:t>
            </a:r>
            <a:r>
              <a:rPr lang="en-US" sz="2400" dirty="0">
                <a:latin typeface="Noto Sans" panose="020B0502040504020204" pitchFamily="34" charset="0"/>
                <a:ea typeface="Noto Sans" panose="020B0502040504020204" pitchFamily="34" charset="0"/>
                <a:cs typeface="Noto Sans" panose="020B0502040504020204" pitchFamily="34" charset="0"/>
              </a:rPr>
              <a:t>, not rule</a:t>
            </a:r>
            <a:endParaRPr lang="en-US" dirty="0"/>
          </a:p>
        </p:txBody>
      </p:sp>
    </p:spTree>
    <p:extLst>
      <p:ext uri="{BB962C8B-B14F-4D97-AF65-F5344CB8AC3E}">
        <p14:creationId xmlns:p14="http://schemas.microsoft.com/office/powerpoint/2010/main" val="4122849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2A0B4-C026-DE1C-E64D-7D09AC40FC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9054628-1118-9C9C-95D7-4CDC8F5447E4}"/>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F07F3330-AB84-50E1-CCD7-3C5957546687}"/>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55C95D43-A3D9-3852-E367-462FCEFD6EB3}"/>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F858BA4B-F332-7EE3-2F4C-320E46F8AF76}"/>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CEB50D1-CD17-C6E0-F84E-97B53ADA1695}"/>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CONCLUSION: TRANSFORMED, NOT CONFORMED</a:t>
            </a:r>
          </a:p>
        </p:txBody>
      </p:sp>
      <p:sp>
        <p:nvSpPr>
          <p:cNvPr id="2" name="Rounded Rectangle 1">
            <a:extLst>
              <a:ext uri="{FF2B5EF4-FFF2-40B4-BE49-F238E27FC236}">
                <a16:creationId xmlns:a16="http://schemas.microsoft.com/office/drawing/2014/main" id="{732A57E0-28A1-EF3D-9CA3-777E26C59E16}"/>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F5D5C201-3212-CE24-3B17-BD134586CCBB}"/>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B4135A56-3DD7-1A2B-2AF6-3B4FF7261572}"/>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543BAE3F-8A80-BD0F-2B35-EE7B045ACC93}"/>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BF3E7FA0-2DF7-1106-A79F-99DDB79CFE35}"/>
              </a:ext>
            </a:extLst>
          </p:cNvPr>
          <p:cNvSpPr txBox="1"/>
          <p:nvPr/>
        </p:nvSpPr>
        <p:spPr>
          <a:xfrm>
            <a:off x="1169488" y="3188519"/>
            <a:ext cx="4627422" cy="2249270"/>
          </a:xfrm>
          <a:prstGeom prst="rect">
            <a:avLst/>
          </a:prstGeom>
          <a:noFill/>
        </p:spPr>
        <p:txBody>
          <a:bodyPr wrap="square" rtlCol="0">
            <a:spAutoFit/>
          </a:bodyPr>
          <a:lstStyle/>
          <a:p>
            <a:pPr>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The world’s pattern:</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Constant connectivity</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Perpetual distraction</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Fragmented attention</a:t>
            </a:r>
          </a:p>
        </p:txBody>
      </p:sp>
      <p:sp>
        <p:nvSpPr>
          <p:cNvPr id="12" name="TextBox 11">
            <a:extLst>
              <a:ext uri="{FF2B5EF4-FFF2-40B4-BE49-F238E27FC236}">
                <a16:creationId xmlns:a16="http://schemas.microsoft.com/office/drawing/2014/main" id="{9BBB8A91-E95C-3A9C-9030-6D549F4EBE61}"/>
              </a:ext>
            </a:extLst>
          </p:cNvPr>
          <p:cNvSpPr txBox="1"/>
          <p:nvPr/>
        </p:nvSpPr>
        <p:spPr>
          <a:xfrm>
            <a:off x="6095999" y="3210932"/>
            <a:ext cx="5247291" cy="2249270"/>
          </a:xfrm>
          <a:prstGeom prst="rect">
            <a:avLst/>
          </a:prstGeom>
          <a:noFill/>
        </p:spPr>
        <p:txBody>
          <a:bodyPr wrap="square">
            <a:spAutoFit/>
          </a:bodyPr>
          <a:lstStyle/>
          <a:p>
            <a:pPr lvl="1">
              <a:lnSpc>
                <a:spcPct val="150000"/>
              </a:lnSpc>
              <a:buClr>
                <a:srgbClr val="E18F39"/>
              </a:buClr>
            </a:pPr>
            <a:r>
              <a:rPr lang="en-US" sz="2400" dirty="0">
                <a:latin typeface="Noto Sans" panose="020B0502040504020204" pitchFamily="34" charset="0"/>
                <a:ea typeface="Noto Sans" panose="020B0502040504020204" pitchFamily="34" charset="0"/>
                <a:cs typeface="Noto Sans" panose="020B0502040504020204" pitchFamily="34" charset="0"/>
              </a:rPr>
              <a:t>The </a:t>
            </a:r>
            <a:r>
              <a:rPr lang="en-US" sz="2400" b="1" dirty="0">
                <a:latin typeface="Noto Sans" panose="020B0502040504020204" pitchFamily="34" charset="0"/>
                <a:ea typeface="Noto Sans" panose="020B0502040504020204" pitchFamily="34" charset="0"/>
                <a:cs typeface="Noto Sans" panose="020B0502040504020204" pitchFamily="34" charset="0"/>
              </a:rPr>
              <a:t>transformed</a:t>
            </a:r>
            <a:r>
              <a:rPr lang="en-US" sz="2400" dirty="0">
                <a:latin typeface="Noto Sans" panose="020B0502040504020204" pitchFamily="34" charset="0"/>
                <a:ea typeface="Noto Sans" panose="020B0502040504020204" pitchFamily="34" charset="0"/>
                <a:cs typeface="Noto Sans" panose="020B0502040504020204" pitchFamily="34" charset="0"/>
              </a:rPr>
              <a:t> life:</a:t>
            </a:r>
          </a:p>
          <a:p>
            <a:pPr marL="742950" lvl="1"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Presence</a:t>
            </a:r>
          </a:p>
          <a:p>
            <a:pPr marL="742950" lvl="1"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Depth</a:t>
            </a:r>
          </a:p>
          <a:p>
            <a:pPr marL="742950" lvl="1"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Genuine love &amp; connection</a:t>
            </a:r>
          </a:p>
        </p:txBody>
      </p:sp>
      <p:sp>
        <p:nvSpPr>
          <p:cNvPr id="10" name="TextBox 9">
            <a:extLst>
              <a:ext uri="{FF2B5EF4-FFF2-40B4-BE49-F238E27FC236}">
                <a16:creationId xmlns:a16="http://schemas.microsoft.com/office/drawing/2014/main" id="{5C02D0E6-4A07-F4FC-F747-61B876932C24}"/>
              </a:ext>
            </a:extLst>
          </p:cNvPr>
          <p:cNvSpPr txBox="1"/>
          <p:nvPr/>
        </p:nvSpPr>
        <p:spPr>
          <a:xfrm>
            <a:off x="1169488" y="1420211"/>
            <a:ext cx="9853023" cy="1141274"/>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Romans 12:2 (NKJV)</a:t>
            </a:r>
          </a:p>
          <a:p>
            <a:pPr algn="ctr">
              <a:lnSpc>
                <a:spcPct val="150000"/>
              </a:lnSpc>
              <a:buClr>
                <a:srgbClr val="E18F39"/>
              </a:buClr>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“Do not be conformed to this world…”</a:t>
            </a:r>
            <a:endParaRPr lang="en-US" sz="2400"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227836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65CD8-8DDE-3686-35D8-3FBA220F9DB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7C6606F-FAB6-7153-3619-440E20E5D49A}"/>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BCDE3EF-B8B3-06CC-C637-53CEBFE2444F}"/>
              </a:ext>
            </a:extLst>
          </p:cNvPr>
          <p:cNvSpPr txBox="1"/>
          <p:nvPr/>
        </p:nvSpPr>
        <p:spPr>
          <a:xfrm>
            <a:off x="9435830" y="-982494"/>
            <a:ext cx="184731" cy="369332"/>
          </a:xfrm>
          <a:prstGeom prst="rect">
            <a:avLst/>
          </a:prstGeom>
          <a:noFill/>
        </p:spPr>
        <p:txBody>
          <a:bodyPr wrap="none" rtlCol="0">
            <a:spAutoFit/>
          </a:bodyPr>
          <a:lstStyle/>
          <a:p>
            <a:endParaRPr lang="en-US" dirty="0"/>
          </a:p>
        </p:txBody>
      </p:sp>
      <p:pic>
        <p:nvPicPr>
          <p:cNvPr id="5" name="Picture 4">
            <a:extLst>
              <a:ext uri="{FF2B5EF4-FFF2-40B4-BE49-F238E27FC236}">
                <a16:creationId xmlns:a16="http://schemas.microsoft.com/office/drawing/2014/main" id="{181D2FCF-42FE-7D0C-F78B-37B5FA252FC9}"/>
              </a:ext>
            </a:extLst>
          </p:cNvPr>
          <p:cNvPicPr>
            <a:picLocks noChangeAspect="1"/>
          </p:cNvPicPr>
          <p:nvPr/>
        </p:nvPicPr>
        <p:blipFill>
          <a:blip r:embed="rId4"/>
          <a:stretch>
            <a:fillRect/>
          </a:stretch>
        </p:blipFill>
        <p:spPr>
          <a:xfrm>
            <a:off x="3012783" y="2668473"/>
            <a:ext cx="6166434" cy="1521054"/>
          </a:xfrm>
          <a:prstGeom prst="rect">
            <a:avLst/>
          </a:prstGeom>
        </p:spPr>
      </p:pic>
    </p:spTree>
    <p:extLst>
      <p:ext uri="{BB962C8B-B14F-4D97-AF65-F5344CB8AC3E}">
        <p14:creationId xmlns:p14="http://schemas.microsoft.com/office/powerpoint/2010/main" val="3922232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D014E-AB4B-B277-D30D-9A0F2C619B8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7E946C2-7A15-83E0-0D6E-3449878A43FE}"/>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6A253676-6A61-28F7-0865-CD6FD44037CF}"/>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297AB843-3BBD-8B85-A5BF-D06E691D1F02}"/>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45696A20-A7BB-D4A6-9E45-397F5EDEC9C5}"/>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BD79963-1F28-6EB3-5172-6771C663CA00}"/>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TEXTS</a:t>
            </a:r>
          </a:p>
        </p:txBody>
      </p:sp>
      <p:sp>
        <p:nvSpPr>
          <p:cNvPr id="2" name="Rounded Rectangle 1">
            <a:extLst>
              <a:ext uri="{FF2B5EF4-FFF2-40B4-BE49-F238E27FC236}">
                <a16:creationId xmlns:a16="http://schemas.microsoft.com/office/drawing/2014/main" id="{26D2DA58-B471-FC4B-F045-2EE7D2BB62B8}"/>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194CEBF4-63FF-024D-F6DA-8BC2EFD5508B}"/>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9DB2E932-79E3-BF71-3F7D-6A04729C5E00}"/>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2C73BD7B-7B51-7927-8D87-9A1739211826}"/>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A62243C-6F97-BBE7-8465-0A92597F4FA9}"/>
              </a:ext>
            </a:extLst>
          </p:cNvPr>
          <p:cNvSpPr txBox="1"/>
          <p:nvPr/>
        </p:nvSpPr>
        <p:spPr>
          <a:xfrm>
            <a:off x="1169488" y="1420211"/>
            <a:ext cx="9853023" cy="1696683"/>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1 Corinthians 10:23 (NKJV)</a:t>
            </a:r>
          </a:p>
          <a:p>
            <a:pPr algn="ctr">
              <a:lnSpc>
                <a:spcPct val="150000"/>
              </a:lnSpc>
              <a:buClr>
                <a:srgbClr val="E18F39"/>
              </a:buClr>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“All things are lawful for me, but not all things are helpful; all things are lawful for me, but not all things edify.”</a:t>
            </a:r>
            <a:endParaRPr lang="en-US" sz="2400" dirty="0">
              <a:latin typeface="Noto Sans" panose="020B0502040504020204" pitchFamily="34" charset="0"/>
              <a:ea typeface="Noto Sans" panose="020B0502040504020204" pitchFamily="34" charset="0"/>
              <a:cs typeface="Noto Sans" panose="020B0502040504020204" pitchFamily="34" charset="0"/>
            </a:endParaRPr>
          </a:p>
        </p:txBody>
      </p:sp>
      <p:sp>
        <p:nvSpPr>
          <p:cNvPr id="10" name="TextBox 9">
            <a:extLst>
              <a:ext uri="{FF2B5EF4-FFF2-40B4-BE49-F238E27FC236}">
                <a16:creationId xmlns:a16="http://schemas.microsoft.com/office/drawing/2014/main" id="{CF2840ED-753A-66F3-A305-B80513F0CD46}"/>
              </a:ext>
            </a:extLst>
          </p:cNvPr>
          <p:cNvSpPr txBox="1"/>
          <p:nvPr/>
        </p:nvSpPr>
        <p:spPr>
          <a:xfrm>
            <a:off x="699448" y="3308150"/>
            <a:ext cx="11047642" cy="2803268"/>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Joshua 24:15 (NKJV)</a:t>
            </a:r>
          </a:p>
          <a:p>
            <a:pPr algn="ctr">
              <a:lnSpc>
                <a:spcPct val="150000"/>
              </a:lnSpc>
              <a:buClr>
                <a:srgbClr val="E18F39"/>
              </a:buClr>
            </a:pPr>
            <a:r>
              <a:rPr lang="en-US" sz="2400" b="0" i="0" u="none" strike="noStrike"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“And if it seems evil to you to serve the Lord, choose for yourselves this day whom you will serve, whether the gods which your fathers served that were on the other side of the River, or the gods of the Amorites, in whose land you dwell. But as for me and my house, we will serve the Lord.’ “</a:t>
            </a:r>
            <a:endParaRPr lang="en-US" sz="2400"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01310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38912-83F5-D412-91AF-1AE748B9180C}"/>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81C22A6D-4487-BA9B-31AA-EA447582EC25}"/>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C5931034-3009-72B3-EBEA-A8D94A01DF7E}"/>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ADC0BA45-F3D9-2396-C40D-7CFA0B515849}"/>
              </a:ext>
            </a:extLst>
          </p:cNvPr>
          <p:cNvSpPr/>
          <p:nvPr/>
        </p:nvSpPr>
        <p:spPr>
          <a:xfrm>
            <a:off x="-1364959" y="2422232"/>
            <a:ext cx="2086177" cy="452882"/>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2F9C6EA-D014-416D-2193-5D3B55DD0889}"/>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EAC187D5-B853-AEA2-B4CB-35404D97E206}"/>
              </a:ext>
            </a:extLst>
          </p:cNvPr>
          <p:cNvSpPr/>
          <p:nvPr/>
        </p:nvSpPr>
        <p:spPr>
          <a:xfrm>
            <a:off x="-1506473" y="3051569"/>
            <a:ext cx="7079959" cy="1481017"/>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6353CCD-D6D7-B0CA-2034-A4936A418D4D}"/>
              </a:ext>
            </a:extLst>
          </p:cNvPr>
          <p:cNvSpPr txBox="1"/>
          <p:nvPr/>
        </p:nvSpPr>
        <p:spPr>
          <a:xfrm>
            <a:off x="834763" y="2453179"/>
            <a:ext cx="5064529" cy="452881"/>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17" name="TextBox 16">
            <a:extLst>
              <a:ext uri="{FF2B5EF4-FFF2-40B4-BE49-F238E27FC236}">
                <a16:creationId xmlns:a16="http://schemas.microsoft.com/office/drawing/2014/main" id="{A63D156D-090B-5CA8-A835-60CBD882EA81}"/>
              </a:ext>
            </a:extLst>
          </p:cNvPr>
          <p:cNvSpPr txBox="1"/>
          <p:nvPr/>
        </p:nvSpPr>
        <p:spPr>
          <a:xfrm>
            <a:off x="834764" y="3311642"/>
            <a:ext cx="4466580"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THE DIGITAL DILEMMA</a:t>
            </a:r>
          </a:p>
        </p:txBody>
      </p:sp>
    </p:spTree>
    <p:extLst>
      <p:ext uri="{BB962C8B-B14F-4D97-AF65-F5344CB8AC3E}">
        <p14:creationId xmlns:p14="http://schemas.microsoft.com/office/powerpoint/2010/main" val="2544803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2656C-1B8B-D3B3-3353-FCF8B407DCB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156A8F3-A366-4961-0B6A-7731489040AC}"/>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64841D8B-DABD-A43D-0468-25E3E8AF28C9}"/>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11B43DC7-7A91-80EB-FECD-A8CA83C2C96F}"/>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2D146F7A-9F2F-9926-7740-ADFABE1AFD75}"/>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71BF002-2ABA-40DD-B891-8E9E17DAE21E}"/>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THE NEW NORMAL</a:t>
            </a:r>
          </a:p>
        </p:txBody>
      </p:sp>
      <p:sp>
        <p:nvSpPr>
          <p:cNvPr id="2" name="Rounded Rectangle 1">
            <a:extLst>
              <a:ext uri="{FF2B5EF4-FFF2-40B4-BE49-F238E27FC236}">
                <a16:creationId xmlns:a16="http://schemas.microsoft.com/office/drawing/2014/main" id="{A473524F-0A59-2AAF-65E7-F4DD30615F3E}"/>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7488543E-4DC3-45F3-5A61-091DF8DFA3ED}"/>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983E3A6F-85F2-3EF8-E705-B5BBFD9F46F9}"/>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A9F37538-AABE-A786-45DC-E278E8DC2B22}"/>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07D3F607-6CB1-BE8D-59FE-C2E855492A5E}"/>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A Day in the Digital Life</a:t>
            </a:r>
          </a:p>
        </p:txBody>
      </p:sp>
      <p:sp>
        <p:nvSpPr>
          <p:cNvPr id="5" name="TextBox 4">
            <a:extLst>
              <a:ext uri="{FF2B5EF4-FFF2-40B4-BE49-F238E27FC236}">
                <a16:creationId xmlns:a16="http://schemas.microsoft.com/office/drawing/2014/main" id="{5D7CBF30-1471-F24A-B49F-C7BD107A4CF6}"/>
              </a:ext>
            </a:extLst>
          </p:cNvPr>
          <p:cNvSpPr txBox="1"/>
          <p:nvPr/>
        </p:nvSpPr>
        <p:spPr>
          <a:xfrm>
            <a:off x="2248155" y="2601243"/>
            <a:ext cx="7695688" cy="2249270"/>
          </a:xfrm>
          <a:prstGeom prst="rect">
            <a:avLst/>
          </a:prstGeom>
          <a:noFill/>
        </p:spPr>
        <p:txBody>
          <a:bodyPr wrap="square" rtlCol="0">
            <a:spAutoFit/>
          </a:bodyPr>
          <a:lstStyle/>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Email inboxes overflowing</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Phone calls, texts, tweets—unabated</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Work intrudes on evenings, weekends, vacations</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Families in the same room, worlds apart</a:t>
            </a:r>
          </a:p>
        </p:txBody>
      </p:sp>
    </p:spTree>
    <p:extLst>
      <p:ext uri="{BB962C8B-B14F-4D97-AF65-F5344CB8AC3E}">
        <p14:creationId xmlns:p14="http://schemas.microsoft.com/office/powerpoint/2010/main" val="2155138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70820-83A4-3AC6-2BB2-ACA11FAA0B9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8B317D0-F947-4BCC-883B-4A58618C7C26}"/>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F64E7D9D-C06D-7DF2-5C08-9C4CFB066353}"/>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57D96348-2320-A6D8-C526-A8D7A596ED14}"/>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4191D0DD-F1EB-B79E-D01E-74CA74D6C56C}"/>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D7992AEB-1D2B-C1F4-CDE6-3CA2CA78813A}"/>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WHAT THE DATA SHOWS</a:t>
            </a:r>
          </a:p>
        </p:txBody>
      </p:sp>
      <p:sp>
        <p:nvSpPr>
          <p:cNvPr id="2" name="Rounded Rectangle 1">
            <a:extLst>
              <a:ext uri="{FF2B5EF4-FFF2-40B4-BE49-F238E27FC236}">
                <a16:creationId xmlns:a16="http://schemas.microsoft.com/office/drawing/2014/main" id="{2D8A8CC5-4CAE-2491-21CD-1C2396782FF2}"/>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5324BDB4-28E7-F186-A710-8A6172CA9843}"/>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88D3C87C-9ACC-D74D-FCB2-D1409F1C0E21}"/>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6356337C-E04E-FA13-6D0C-D087B7F758DF}"/>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E7E24CAC-0F58-7FA4-3422-FE0448485E56}"/>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Troubling Patterns:</a:t>
            </a:r>
          </a:p>
        </p:txBody>
      </p:sp>
      <p:sp>
        <p:nvSpPr>
          <p:cNvPr id="5" name="TextBox 4">
            <a:extLst>
              <a:ext uri="{FF2B5EF4-FFF2-40B4-BE49-F238E27FC236}">
                <a16:creationId xmlns:a16="http://schemas.microsoft.com/office/drawing/2014/main" id="{EF99704B-98B8-0B36-6E57-6005DE25F7FD}"/>
              </a:ext>
            </a:extLst>
          </p:cNvPr>
          <p:cNvSpPr txBox="1"/>
          <p:nvPr/>
        </p:nvSpPr>
        <p:spPr>
          <a:xfrm>
            <a:off x="2344598" y="2670649"/>
            <a:ext cx="7502802" cy="2250681"/>
          </a:xfrm>
          <a:prstGeom prst="rect">
            <a:avLst/>
          </a:prstGeom>
          <a:noFill/>
        </p:spPr>
        <p:txBody>
          <a:bodyPr wrap="square" rtlCol="0">
            <a:spAutoFit/>
          </a:bodyPr>
          <a:lstStyle/>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Devices used during meals, devotions, vacations</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Children feel unheard by distracted parents</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Parents model the behavior children adopt</a:t>
            </a:r>
          </a:p>
          <a:p>
            <a:pPr marL="285750" indent="-285750">
              <a:lnSpc>
                <a:spcPct val="150000"/>
              </a:lnSpc>
              <a:buClr>
                <a:srgbClr val="E18F39"/>
              </a:buClr>
              <a:buFont typeface="Arial" panose="020B0604020202020204" pitchFamily="34" charset="0"/>
              <a:buChar char="•"/>
            </a:pPr>
            <a:r>
              <a:rPr lang="en-US" sz="2400" dirty="0">
                <a:latin typeface="Noto Sans" panose="020B0502040504020204" pitchFamily="34" charset="0"/>
                <a:ea typeface="Noto Sans" panose="020B0502040504020204" pitchFamily="34" charset="0"/>
                <a:cs typeface="Noto Sans" panose="020B0502040504020204" pitchFamily="34" charset="0"/>
              </a:rPr>
              <a:t>Face-to-face time decreasing, conflicts increasing</a:t>
            </a:r>
          </a:p>
        </p:txBody>
      </p:sp>
    </p:spTree>
    <p:extLst>
      <p:ext uri="{BB962C8B-B14F-4D97-AF65-F5344CB8AC3E}">
        <p14:creationId xmlns:p14="http://schemas.microsoft.com/office/powerpoint/2010/main" val="2563907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CEF23-AF40-0A62-09B3-F8E88220F0B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7C38443-D1F8-3693-F7D3-E2FD4FCF443D}"/>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E3BFFFFC-82F7-27E7-E24F-9D0A3B0DB89E}"/>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B5EC137B-8977-A2FF-35B5-C5468BC2B47B}"/>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6431976E-DDB7-43D3-6315-DC66C91FD248}"/>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C372C90-7F96-8FCE-52F7-CBC0F7751CF5}"/>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THREE BOUNDARIES UNDER SIEGE</a:t>
            </a:r>
          </a:p>
        </p:txBody>
      </p:sp>
      <p:sp>
        <p:nvSpPr>
          <p:cNvPr id="2" name="Rounded Rectangle 1">
            <a:extLst>
              <a:ext uri="{FF2B5EF4-FFF2-40B4-BE49-F238E27FC236}">
                <a16:creationId xmlns:a16="http://schemas.microsoft.com/office/drawing/2014/main" id="{9501BAFD-5395-8200-4673-BE0A76366812}"/>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067C2805-0716-FB9C-C28F-91E70DA119B0}"/>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20AFDAF8-4AB4-36FF-A891-C3A9393C2D0B}"/>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D8739A3F-C6AC-526E-1D05-44DEE259825A}"/>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88EE8510-8BAD-A233-CCD2-14C79E2A5B2D}"/>
              </a:ext>
            </a:extLst>
          </p:cNvPr>
          <p:cNvSpPr txBox="1"/>
          <p:nvPr/>
        </p:nvSpPr>
        <p:spPr>
          <a:xfrm>
            <a:off x="569105" y="2202557"/>
            <a:ext cx="11053789" cy="3357266"/>
          </a:xfrm>
          <a:prstGeom prst="rect">
            <a:avLst/>
          </a:prstGeom>
          <a:noFill/>
        </p:spPr>
        <p:txBody>
          <a:bodyPr wrap="square" rtlCol="0">
            <a:spAutoFit/>
          </a:bodyPr>
          <a:lstStyle/>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Temporal</a:t>
            </a:r>
            <a:r>
              <a:rPr lang="en-US" sz="2400" dirty="0">
                <a:latin typeface="Noto Sans" panose="020B0502040504020204" pitchFamily="34" charset="0"/>
                <a:ea typeface="Noto Sans" panose="020B0502040504020204" pitchFamily="34" charset="0"/>
                <a:cs typeface="Noto Sans" panose="020B0502040504020204" pitchFamily="34" charset="0"/>
              </a:rPr>
              <a:t>: </a:t>
            </a:r>
            <a:br>
              <a:rPr lang="en-US" sz="2400" dirty="0">
                <a:latin typeface="Noto Sans" panose="020B0502040504020204" pitchFamily="34" charset="0"/>
                <a:ea typeface="Noto Sans" panose="020B0502040504020204" pitchFamily="34" charset="0"/>
                <a:cs typeface="Noto Sans" panose="020B0502040504020204" pitchFamily="34" charset="0"/>
              </a:rPr>
            </a:br>
            <a:r>
              <a:rPr lang="en-US" sz="2400" dirty="0">
                <a:latin typeface="Noto Sans" panose="020B0502040504020204" pitchFamily="34" charset="0"/>
                <a:ea typeface="Noto Sans" panose="020B0502040504020204" pitchFamily="34" charset="0"/>
                <a:cs typeface="Noto Sans" panose="020B0502040504020204" pitchFamily="34" charset="0"/>
              </a:rPr>
              <a:t>Work bleeds into family time (24/7 mentality)</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Spatial</a:t>
            </a:r>
            <a:r>
              <a:rPr lang="en-US" sz="2400" dirty="0">
                <a:latin typeface="Noto Sans" panose="020B0502040504020204" pitchFamily="34" charset="0"/>
                <a:ea typeface="Noto Sans" panose="020B0502040504020204" pitchFamily="34" charset="0"/>
                <a:cs typeface="Noto Sans" panose="020B0502040504020204" pitchFamily="34" charset="0"/>
              </a:rPr>
              <a:t>: </a:t>
            </a:r>
            <a:br>
              <a:rPr lang="en-US" sz="2400" dirty="0">
                <a:latin typeface="Noto Sans" panose="020B0502040504020204" pitchFamily="34" charset="0"/>
                <a:ea typeface="Noto Sans" panose="020B0502040504020204" pitchFamily="34" charset="0"/>
                <a:cs typeface="Noto Sans" panose="020B0502040504020204" pitchFamily="34" charset="0"/>
              </a:rPr>
            </a:br>
            <a:r>
              <a:rPr lang="en-US" sz="2400" dirty="0">
                <a:latin typeface="Noto Sans" panose="020B0502040504020204" pitchFamily="34" charset="0"/>
                <a:ea typeface="Noto Sans" panose="020B0502040504020204" pitchFamily="34" charset="0"/>
                <a:cs typeface="Noto Sans" panose="020B0502040504020204" pitchFamily="34" charset="0"/>
              </a:rPr>
              <a:t>Home becomes office (Zoom in the living room)</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Relational</a:t>
            </a:r>
            <a:r>
              <a:rPr lang="en-US" sz="2400" dirty="0">
                <a:latin typeface="Noto Sans" panose="020B0502040504020204" pitchFamily="34" charset="0"/>
                <a:ea typeface="Noto Sans" panose="020B0502040504020204" pitchFamily="34" charset="0"/>
                <a:cs typeface="Noto Sans" panose="020B0502040504020204" pitchFamily="34" charset="0"/>
              </a:rPr>
              <a:t>:</a:t>
            </a:r>
            <a:br>
              <a:rPr lang="en-US" sz="2400" dirty="0">
                <a:latin typeface="Noto Sans" panose="020B0502040504020204" pitchFamily="34" charset="0"/>
                <a:ea typeface="Noto Sans" panose="020B0502040504020204" pitchFamily="34" charset="0"/>
                <a:cs typeface="Noto Sans" panose="020B0502040504020204" pitchFamily="34" charset="0"/>
              </a:rPr>
            </a:br>
            <a:r>
              <a:rPr lang="en-US" sz="2400" dirty="0">
                <a:latin typeface="Noto Sans" panose="020B0502040504020204" pitchFamily="34" charset="0"/>
                <a:ea typeface="Noto Sans" panose="020B0502040504020204" pitchFamily="34" charset="0"/>
                <a:cs typeface="Noto Sans" panose="020B0502040504020204" pitchFamily="34" charset="0"/>
              </a:rPr>
              <a:t>Professional and personal networks collapse (Facebook context collapse)</a:t>
            </a:r>
          </a:p>
        </p:txBody>
      </p:sp>
    </p:spTree>
    <p:extLst>
      <p:ext uri="{BB962C8B-B14F-4D97-AF65-F5344CB8AC3E}">
        <p14:creationId xmlns:p14="http://schemas.microsoft.com/office/powerpoint/2010/main" val="1862940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DB8AD-BDE9-BB6B-51A9-0D7532F356F4}"/>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4FAE22B-2D07-84FC-3579-CBAEF60A7228}"/>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B63BB49F-7B2A-0E9C-82AB-36E36837F3D9}"/>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2" name="Rounded Rectangle 1">
            <a:extLst>
              <a:ext uri="{FF2B5EF4-FFF2-40B4-BE49-F238E27FC236}">
                <a16:creationId xmlns:a16="http://schemas.microsoft.com/office/drawing/2014/main" id="{1CF86FBB-FA04-2B5C-9BC7-C0639718C114}"/>
              </a:ext>
            </a:extLst>
          </p:cNvPr>
          <p:cNvSpPr/>
          <p:nvPr/>
        </p:nvSpPr>
        <p:spPr>
          <a:xfrm>
            <a:off x="-1364959" y="2422232"/>
            <a:ext cx="2086177" cy="452882"/>
          </a:xfrm>
          <a:prstGeom prst="roundRect">
            <a:avLst>
              <a:gd name="adj" fmla="val 187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AF115E2F-4325-7F33-6F41-C5FB06047F19}"/>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20" name="Rounded Rectangle 19">
            <a:extLst>
              <a:ext uri="{FF2B5EF4-FFF2-40B4-BE49-F238E27FC236}">
                <a16:creationId xmlns:a16="http://schemas.microsoft.com/office/drawing/2014/main" id="{6A7451FE-D44E-7F93-1C40-CB459A6294D5}"/>
              </a:ext>
            </a:extLst>
          </p:cNvPr>
          <p:cNvSpPr/>
          <p:nvPr/>
        </p:nvSpPr>
        <p:spPr>
          <a:xfrm>
            <a:off x="-1506473" y="3051569"/>
            <a:ext cx="7079959" cy="1481017"/>
          </a:xfrm>
          <a:prstGeom prst="roundRect">
            <a:avLst>
              <a:gd name="adj" fmla="val 6929"/>
            </a:avLst>
          </a:prstGeom>
          <a:solidFill>
            <a:srgbClr val="FA624B">
              <a:alpha val="8996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8F825EA8-51C4-8375-CA44-931C3FC5C9C2}"/>
              </a:ext>
            </a:extLst>
          </p:cNvPr>
          <p:cNvSpPr txBox="1"/>
          <p:nvPr/>
        </p:nvSpPr>
        <p:spPr>
          <a:xfrm>
            <a:off x="834763" y="2453179"/>
            <a:ext cx="5064529" cy="452881"/>
          </a:xfrm>
          <a:prstGeom prst="rect">
            <a:avLst/>
          </a:prstGeom>
          <a:noFill/>
        </p:spPr>
        <p:txBody>
          <a:bodyPr wrap="square">
            <a:spAutoFit/>
          </a:bodyPr>
          <a:lstStyle/>
          <a:p>
            <a:pPr>
              <a:lnSpc>
                <a:spcPts val="1400"/>
              </a:lnSpc>
            </a:pPr>
            <a: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400" dirty="0">
                <a:solidFill>
                  <a:schemeClr val="bg1"/>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4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17" name="TextBox 16">
            <a:extLst>
              <a:ext uri="{FF2B5EF4-FFF2-40B4-BE49-F238E27FC236}">
                <a16:creationId xmlns:a16="http://schemas.microsoft.com/office/drawing/2014/main" id="{9EEF25FF-5476-8A14-8C24-D1425012F907}"/>
              </a:ext>
            </a:extLst>
          </p:cNvPr>
          <p:cNvSpPr txBox="1"/>
          <p:nvPr/>
        </p:nvSpPr>
        <p:spPr>
          <a:xfrm>
            <a:off x="834764" y="3311642"/>
            <a:ext cx="4466580" cy="1122423"/>
          </a:xfrm>
          <a:prstGeom prst="rect">
            <a:avLst/>
          </a:prstGeom>
          <a:noFill/>
        </p:spPr>
        <p:txBody>
          <a:bodyPr wrap="square" rtlCol="0">
            <a:spAutoFit/>
          </a:bodyPr>
          <a:lstStyle/>
          <a:p>
            <a:pPr>
              <a:lnSpc>
                <a:spcPts val="4000"/>
              </a:lnSpc>
            </a:pPr>
            <a:r>
              <a:rPr lang="en-US" sz="4000" b="1" dirty="0">
                <a:solidFill>
                  <a:schemeClr val="bg1"/>
                </a:solidFill>
                <a:latin typeface="Noto Sans Black" panose="020B0502040504020204" pitchFamily="34" charset="0"/>
                <a:ea typeface="Noto Sans Black" panose="020B0502040504020204" pitchFamily="34" charset="0"/>
                <a:cs typeface="Noto Sans Black" panose="020B0502040504020204" pitchFamily="34" charset="0"/>
              </a:rPr>
              <a:t>BIBLICAL FOUNDATIONS</a:t>
            </a:r>
          </a:p>
        </p:txBody>
      </p:sp>
    </p:spTree>
    <p:extLst>
      <p:ext uri="{BB962C8B-B14F-4D97-AF65-F5344CB8AC3E}">
        <p14:creationId xmlns:p14="http://schemas.microsoft.com/office/powerpoint/2010/main" val="115432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BBDD7-15F1-1B43-CE94-9507BEBDC54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749C1FA-7EB9-A11D-5C53-CAB176BB936F}"/>
              </a:ext>
            </a:extLst>
          </p:cNvPr>
          <p:cNvPicPr>
            <a:picLocks noChangeAspect="1"/>
          </p:cNvPicPr>
          <p:nvPr/>
        </p:nvPicPr>
        <p:blipFill>
          <a:blip r:embed="rId3"/>
          <a:srcRect/>
          <a:stretch/>
        </p:blipFill>
        <p:spPr>
          <a:xfrm>
            <a:off x="1526" y="-2717"/>
            <a:ext cx="12188948" cy="6863433"/>
          </a:xfrm>
          <a:prstGeom prst="rect">
            <a:avLst/>
          </a:prstGeom>
        </p:spPr>
      </p:pic>
      <p:sp>
        <p:nvSpPr>
          <p:cNvPr id="7" name="TextBox 6">
            <a:extLst>
              <a:ext uri="{FF2B5EF4-FFF2-40B4-BE49-F238E27FC236}">
                <a16:creationId xmlns:a16="http://schemas.microsoft.com/office/drawing/2014/main" id="{66D558C0-2502-E7B2-9534-FB360EA7FE44}"/>
              </a:ext>
            </a:extLst>
          </p:cNvPr>
          <p:cNvSpPr txBox="1"/>
          <p:nvPr/>
        </p:nvSpPr>
        <p:spPr>
          <a:xfrm>
            <a:off x="9435830" y="-982494"/>
            <a:ext cx="184731" cy="369332"/>
          </a:xfrm>
          <a:prstGeom prst="rect">
            <a:avLst/>
          </a:prstGeom>
          <a:noFill/>
        </p:spPr>
        <p:txBody>
          <a:bodyPr wrap="none" rtlCol="0">
            <a:spAutoFit/>
          </a:bodyPr>
          <a:lstStyle/>
          <a:p>
            <a:endParaRPr lang="en-US" dirty="0"/>
          </a:p>
        </p:txBody>
      </p:sp>
      <p:sp>
        <p:nvSpPr>
          <p:cNvPr id="8" name="Rounded Rectangle 7">
            <a:extLst>
              <a:ext uri="{FF2B5EF4-FFF2-40B4-BE49-F238E27FC236}">
                <a16:creationId xmlns:a16="http://schemas.microsoft.com/office/drawing/2014/main" id="{6658C804-ED40-4212-EE46-083C90307E00}"/>
              </a:ext>
            </a:extLst>
          </p:cNvPr>
          <p:cNvSpPr/>
          <p:nvPr/>
        </p:nvSpPr>
        <p:spPr>
          <a:xfrm>
            <a:off x="207108" y="1229720"/>
            <a:ext cx="11777785" cy="6663378"/>
          </a:xfrm>
          <a:prstGeom prst="roundRect">
            <a:avLst>
              <a:gd name="adj" fmla="val 3153"/>
            </a:avLst>
          </a:prstGeom>
          <a:gradFill flip="none" rotWithShape="1">
            <a:gsLst>
              <a:gs pos="0">
                <a:schemeClr val="bg1"/>
              </a:gs>
              <a:gs pos="100000">
                <a:schemeClr val="bg1">
                  <a:alpha val="95206"/>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C65606C0-8542-70F6-EBF3-5C19CA9555DA}"/>
              </a:ext>
            </a:extLst>
          </p:cNvPr>
          <p:cNvSpPr/>
          <p:nvPr/>
        </p:nvSpPr>
        <p:spPr>
          <a:xfrm>
            <a:off x="-1495584" y="296294"/>
            <a:ext cx="11116146" cy="773461"/>
          </a:xfrm>
          <a:prstGeom prst="roundRect">
            <a:avLst>
              <a:gd name="adj" fmla="val 1453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A94F54BF-8C01-6003-E2C0-ACCD6DB3E08F}"/>
              </a:ext>
            </a:extLst>
          </p:cNvPr>
          <p:cNvSpPr txBox="1"/>
          <p:nvPr/>
        </p:nvSpPr>
        <p:spPr>
          <a:xfrm>
            <a:off x="745120" y="543811"/>
            <a:ext cx="8690710" cy="392993"/>
          </a:xfrm>
          <a:prstGeom prst="rect">
            <a:avLst/>
          </a:prstGeom>
          <a:noFill/>
        </p:spPr>
        <p:txBody>
          <a:bodyPr wrap="square" rtlCol="0">
            <a:spAutoFit/>
          </a:bodyPr>
          <a:lstStyle/>
          <a:p>
            <a:pPr>
              <a:lnSpc>
                <a:spcPts val="2300"/>
              </a:lnSpc>
            </a:pPr>
            <a:r>
              <a:rPr lang="en-US" sz="2200" b="1" dirty="0">
                <a:latin typeface="Noto Sans Black" panose="020B0502040504020204" pitchFamily="34" charset="0"/>
                <a:ea typeface="Noto Sans Black" panose="020B0502040504020204" pitchFamily="34" charset="0"/>
                <a:cs typeface="Noto Sans Black" panose="020B0502040504020204" pitchFamily="34" charset="0"/>
              </a:rPr>
              <a:t>GOD'S DESIGN FOR PRESENCE</a:t>
            </a:r>
          </a:p>
        </p:txBody>
      </p:sp>
      <p:sp>
        <p:nvSpPr>
          <p:cNvPr id="2" name="Rounded Rectangle 1">
            <a:extLst>
              <a:ext uri="{FF2B5EF4-FFF2-40B4-BE49-F238E27FC236}">
                <a16:creationId xmlns:a16="http://schemas.microsoft.com/office/drawing/2014/main" id="{4F61520F-3A2F-499C-D5D5-E102BFEB1433}"/>
              </a:ext>
            </a:extLst>
          </p:cNvPr>
          <p:cNvSpPr/>
          <p:nvPr/>
        </p:nvSpPr>
        <p:spPr>
          <a:xfrm>
            <a:off x="-1386729" y="441110"/>
            <a:ext cx="2086177" cy="483829"/>
          </a:xfrm>
          <a:prstGeom prst="roundRect">
            <a:avLst>
              <a:gd name="adj" fmla="val 1876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6CA21884-CABC-8795-7FC7-AF750BB210DD}"/>
              </a:ext>
            </a:extLst>
          </p:cNvPr>
          <p:cNvPicPr>
            <a:picLocks noChangeAspect="1"/>
          </p:cNvPicPr>
          <p:nvPr/>
        </p:nvPicPr>
        <p:blipFill>
          <a:blip r:embed="rId4"/>
          <a:stretch>
            <a:fillRect/>
          </a:stretch>
        </p:blipFill>
        <p:spPr>
          <a:xfrm>
            <a:off x="10052192" y="455039"/>
            <a:ext cx="1905000" cy="469900"/>
          </a:xfrm>
          <a:prstGeom prst="rect">
            <a:avLst/>
          </a:prstGeom>
        </p:spPr>
      </p:pic>
      <p:sp>
        <p:nvSpPr>
          <p:cNvPr id="3" name="TextBox 2">
            <a:extLst>
              <a:ext uri="{FF2B5EF4-FFF2-40B4-BE49-F238E27FC236}">
                <a16:creationId xmlns:a16="http://schemas.microsoft.com/office/drawing/2014/main" id="{8A16342F-0C65-FA9A-5184-945FA206CEDB}"/>
              </a:ext>
            </a:extLst>
          </p:cNvPr>
          <p:cNvSpPr txBox="1"/>
          <p:nvPr/>
        </p:nvSpPr>
        <p:spPr>
          <a:xfrm>
            <a:off x="4977520" y="6416640"/>
            <a:ext cx="6841670" cy="349839"/>
          </a:xfrm>
          <a:prstGeom prst="rect">
            <a:avLst/>
          </a:prstGeom>
          <a:noFill/>
        </p:spPr>
        <p:txBody>
          <a:bodyPr wrap="square">
            <a:spAutoFit/>
          </a:bodyPr>
          <a:lstStyle/>
          <a:p>
            <a:pPr algn="r">
              <a:lnSpc>
                <a:spcPts val="1000"/>
              </a:lnSpc>
            </a:pPr>
            <a: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t>REDEEMING THE DIGITAL SPACE: </a:t>
            </a:r>
            <a:br>
              <a:rPr lang="en-US" sz="1000" dirty="0">
                <a:solidFill>
                  <a:srgbClr val="FA624B"/>
                </a:solidFill>
                <a:latin typeface="Noto Sans Medium" panose="020B0502040504020204" pitchFamily="34" charset="0"/>
                <a:ea typeface="Noto Sans Medium" panose="020B0502040504020204" pitchFamily="34" charset="0"/>
                <a:cs typeface="Noto Sans Medium" panose="020B0502040504020204" pitchFamily="34" charset="0"/>
              </a:rPr>
            </a:br>
            <a:r>
              <a:rPr lang="en-US" sz="1000" b="1" dirty="0">
                <a:solidFill>
                  <a:srgbClr val="FA624B"/>
                </a:solidFill>
                <a:latin typeface="Noto Sans Black" panose="020B0502040504020204" pitchFamily="34" charset="0"/>
                <a:ea typeface="Noto Sans Black" panose="020B0502040504020204" pitchFamily="34" charset="0"/>
                <a:cs typeface="Noto Sans Black" panose="020B0502040504020204" pitchFamily="34" charset="0"/>
              </a:rPr>
              <a:t>FAITH, FAMILY, AND TECH-WISE LIVING</a:t>
            </a:r>
          </a:p>
        </p:txBody>
      </p:sp>
      <p:sp>
        <p:nvSpPr>
          <p:cNvPr id="4" name="Rounded Rectangle 3">
            <a:extLst>
              <a:ext uri="{FF2B5EF4-FFF2-40B4-BE49-F238E27FC236}">
                <a16:creationId xmlns:a16="http://schemas.microsoft.com/office/drawing/2014/main" id="{BC70575D-6CC9-5E40-34A4-FD6487B00694}"/>
              </a:ext>
            </a:extLst>
          </p:cNvPr>
          <p:cNvSpPr/>
          <p:nvPr/>
        </p:nvSpPr>
        <p:spPr>
          <a:xfrm>
            <a:off x="11819190" y="6458741"/>
            <a:ext cx="2086177" cy="265639"/>
          </a:xfrm>
          <a:prstGeom prst="roundRect">
            <a:avLst>
              <a:gd name="adj" fmla="val 18761"/>
            </a:avLst>
          </a:prstGeom>
          <a:solidFill>
            <a:srgbClr val="FA6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5BFDD74-456B-A249-D2FB-DF8B3225F57F}"/>
              </a:ext>
            </a:extLst>
          </p:cNvPr>
          <p:cNvSpPr txBox="1"/>
          <p:nvPr/>
        </p:nvSpPr>
        <p:spPr>
          <a:xfrm>
            <a:off x="1169488" y="1420211"/>
            <a:ext cx="9853023" cy="587277"/>
          </a:xfrm>
          <a:prstGeom prst="rect">
            <a:avLst/>
          </a:prstGeom>
          <a:noFill/>
        </p:spPr>
        <p:txBody>
          <a:bodyPr wrap="square" rtlCol="0">
            <a:spAutoFit/>
          </a:bodyPr>
          <a:lstStyle/>
          <a:p>
            <a:pPr algn="ctr">
              <a:lnSpc>
                <a:spcPct val="150000"/>
              </a:lnSpc>
              <a:buClr>
                <a:srgbClr val="E18F39"/>
              </a:buClr>
            </a:pPr>
            <a:r>
              <a:rPr lang="en-US" sz="2400" b="1" dirty="0">
                <a:solidFill>
                  <a:srgbClr val="000000"/>
                </a:solidFill>
                <a:latin typeface="Noto Sans" panose="020B0502040504020204" pitchFamily="34" charset="0"/>
                <a:ea typeface="Noto Sans" panose="020B0502040504020204" pitchFamily="34" charset="0"/>
                <a:cs typeface="Noto Sans" panose="020B0502040504020204" pitchFamily="34" charset="0"/>
              </a:rPr>
              <a:t>Scripture Speaks</a:t>
            </a:r>
          </a:p>
        </p:txBody>
      </p:sp>
      <p:sp>
        <p:nvSpPr>
          <p:cNvPr id="5" name="TextBox 4">
            <a:extLst>
              <a:ext uri="{FF2B5EF4-FFF2-40B4-BE49-F238E27FC236}">
                <a16:creationId xmlns:a16="http://schemas.microsoft.com/office/drawing/2014/main" id="{BE71BF94-D578-D7E7-D1E0-0FF36484087D}"/>
              </a:ext>
            </a:extLst>
          </p:cNvPr>
          <p:cNvSpPr txBox="1"/>
          <p:nvPr/>
        </p:nvSpPr>
        <p:spPr>
          <a:xfrm>
            <a:off x="440751" y="2312269"/>
            <a:ext cx="11955305" cy="3357266"/>
          </a:xfrm>
          <a:prstGeom prst="rect">
            <a:avLst/>
          </a:prstGeom>
          <a:noFill/>
        </p:spPr>
        <p:txBody>
          <a:bodyPr wrap="square" rtlCol="0">
            <a:spAutoFit/>
          </a:bodyPr>
          <a:lstStyle/>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Deuteronomy 6:6-9: </a:t>
            </a:r>
            <a:r>
              <a:rPr lang="en-US" sz="2400" dirty="0">
                <a:latin typeface="Noto Sans" panose="020B0502040504020204" pitchFamily="34" charset="0"/>
                <a:ea typeface="Noto Sans" panose="020B0502040504020204" pitchFamily="34" charset="0"/>
                <a:cs typeface="Noto Sans" panose="020B0502040504020204" pitchFamily="34" charset="0"/>
              </a:rPr>
              <a:t>Faith passed through daily interactions</a:t>
            </a:r>
            <a:br>
              <a:rPr lang="en-US" sz="2400" dirty="0">
                <a:latin typeface="Noto Sans" panose="020B0502040504020204" pitchFamily="34" charset="0"/>
                <a:ea typeface="Noto Sans" panose="020B0502040504020204" pitchFamily="34" charset="0"/>
                <a:cs typeface="Noto Sans" panose="020B0502040504020204" pitchFamily="34" charset="0"/>
              </a:rPr>
            </a:br>
            <a:r>
              <a:rPr lang="en-US" sz="2400" dirty="0">
                <a:latin typeface="Noto Sans" panose="020B0502040504020204" pitchFamily="34" charset="0"/>
                <a:ea typeface="Noto Sans" panose="020B0502040504020204" pitchFamily="34" charset="0"/>
                <a:cs typeface="Noto Sans" panose="020B0502040504020204" pitchFamily="34" charset="0"/>
              </a:rPr>
              <a:t>"Talk about them when you sit...walk...lie down...get up"</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Genesis 2:18: </a:t>
            </a:r>
            <a:r>
              <a:rPr lang="en-US" sz="2400" dirty="0">
                <a:latin typeface="Noto Sans" panose="020B0502040504020204" pitchFamily="34" charset="0"/>
                <a:ea typeface="Noto Sans" panose="020B0502040504020204" pitchFamily="34" charset="0"/>
                <a:cs typeface="Noto Sans" panose="020B0502040504020204" pitchFamily="34" charset="0"/>
              </a:rPr>
              <a:t>"Not good for man to be alone”</a:t>
            </a:r>
            <a:br>
              <a:rPr lang="en-US" sz="2400" dirty="0">
                <a:latin typeface="Noto Sans" panose="020B0502040504020204" pitchFamily="34" charset="0"/>
                <a:ea typeface="Noto Sans" panose="020B0502040504020204" pitchFamily="34" charset="0"/>
                <a:cs typeface="Noto Sans" panose="020B0502040504020204" pitchFamily="34" charset="0"/>
              </a:rPr>
            </a:br>
            <a:r>
              <a:rPr lang="en-US" sz="2400" dirty="0">
                <a:latin typeface="Noto Sans" panose="020B0502040504020204" pitchFamily="34" charset="0"/>
                <a:ea typeface="Noto Sans" panose="020B0502040504020204" pitchFamily="34" charset="0"/>
                <a:cs typeface="Noto Sans" panose="020B0502040504020204" pitchFamily="34" charset="0"/>
              </a:rPr>
              <a:t>Created for connection, communion, community</a:t>
            </a:r>
          </a:p>
          <a:p>
            <a:pPr marL="285750" indent="-285750">
              <a:lnSpc>
                <a:spcPct val="150000"/>
              </a:lnSpc>
              <a:buClr>
                <a:srgbClr val="E18F39"/>
              </a:buClr>
              <a:buFont typeface="Arial" panose="020B0604020202020204" pitchFamily="34" charset="0"/>
              <a:buChar char="•"/>
            </a:pPr>
            <a:r>
              <a:rPr lang="en-US" sz="2400" b="1" dirty="0">
                <a:latin typeface="Noto Sans" panose="020B0502040504020204" pitchFamily="34" charset="0"/>
                <a:ea typeface="Noto Sans" panose="020B0502040504020204" pitchFamily="34" charset="0"/>
                <a:cs typeface="Noto Sans" panose="020B0502040504020204" pitchFamily="34" charset="0"/>
              </a:rPr>
              <a:t>Colossians 3:12-14: </a:t>
            </a:r>
            <a:r>
              <a:rPr lang="en-US" sz="2400" dirty="0">
                <a:latin typeface="Noto Sans" panose="020B0502040504020204" pitchFamily="34" charset="0"/>
                <a:ea typeface="Noto Sans" panose="020B0502040504020204" pitchFamily="34" charset="0"/>
                <a:cs typeface="Noto Sans" panose="020B0502040504020204" pitchFamily="34" charset="0"/>
              </a:rPr>
              <a:t>Clothe yourselves with compassion, kindness, patience</a:t>
            </a:r>
            <a:br>
              <a:rPr lang="en-US" sz="2400" dirty="0">
                <a:latin typeface="Noto Sans" panose="020B0502040504020204" pitchFamily="34" charset="0"/>
                <a:ea typeface="Noto Sans" panose="020B0502040504020204" pitchFamily="34" charset="0"/>
                <a:cs typeface="Noto Sans" panose="020B0502040504020204" pitchFamily="34" charset="0"/>
              </a:rPr>
            </a:br>
            <a:r>
              <a:rPr lang="en-US" sz="2400" dirty="0">
                <a:latin typeface="Noto Sans" panose="020B0502040504020204" pitchFamily="34" charset="0"/>
                <a:ea typeface="Noto Sans" panose="020B0502040504020204" pitchFamily="34" charset="0"/>
                <a:cs typeface="Noto Sans" panose="020B0502040504020204" pitchFamily="34" charset="0"/>
              </a:rPr>
              <a:t>Virtues requiring full presence</a:t>
            </a:r>
          </a:p>
        </p:txBody>
      </p:sp>
    </p:spTree>
    <p:extLst>
      <p:ext uri="{BB962C8B-B14F-4D97-AF65-F5344CB8AC3E}">
        <p14:creationId xmlns:p14="http://schemas.microsoft.com/office/powerpoint/2010/main" val="41402083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944</TotalTime>
  <Words>2279</Words>
  <Application>Microsoft Macintosh PowerPoint</Application>
  <PresentationFormat>Widescreen</PresentationFormat>
  <Paragraphs>207</Paragraphs>
  <Slides>23</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Calibri Light</vt:lpstr>
      <vt:lpstr>Noto Sans Black</vt:lpstr>
      <vt:lpstr>Arial</vt:lpstr>
      <vt:lpstr>Noto Sans ExtraCondensed Medium</vt:lpstr>
      <vt:lpstr>Noto Sans Medium</vt:lpstr>
      <vt:lpstr>Calibri</vt:lpstr>
      <vt:lpstr>Noto Sans</vt:lpstr>
      <vt:lpstr>Noto Sans ExtraCondensed SemiBo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 taipe</dc:creator>
  <cp:lastModifiedBy>daniel taipe</cp:lastModifiedBy>
  <cp:revision>27</cp:revision>
  <dcterms:created xsi:type="dcterms:W3CDTF">2025-10-19T15:36:20Z</dcterms:created>
  <dcterms:modified xsi:type="dcterms:W3CDTF">2025-12-10T13:30:55Z</dcterms:modified>
</cp:coreProperties>
</file>