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8"/>
  </p:notesMasterIdLst>
  <p:sldIdLst>
    <p:sldId id="256" r:id="rId2"/>
    <p:sldId id="260" r:id="rId3"/>
    <p:sldId id="264" r:id="rId4"/>
    <p:sldId id="272" r:id="rId5"/>
    <p:sldId id="276" r:id="rId6"/>
    <p:sldId id="277" r:id="rId7"/>
    <p:sldId id="278" r:id="rId8"/>
    <p:sldId id="279" r:id="rId9"/>
    <p:sldId id="280" r:id="rId10"/>
    <p:sldId id="281" r:id="rId11"/>
    <p:sldId id="270" r:id="rId12"/>
    <p:sldId id="282" r:id="rId13"/>
    <p:sldId id="283" r:id="rId14"/>
    <p:sldId id="284" r:id="rId15"/>
    <p:sldId id="271" r:id="rId16"/>
    <p:sldId id="285" r:id="rId17"/>
    <p:sldId id="286" r:id="rId18"/>
    <p:sldId id="287" r:id="rId19"/>
    <p:sldId id="288" r:id="rId20"/>
    <p:sldId id="289" r:id="rId21"/>
    <p:sldId id="290" r:id="rId22"/>
    <p:sldId id="291" r:id="rId23"/>
    <p:sldId id="292" r:id="rId24"/>
    <p:sldId id="294" r:id="rId25"/>
    <p:sldId id="293" r:id="rId26"/>
    <p:sldId id="268" r:id="rId27"/>
  </p:sldIdLst>
  <p:sldSz cx="12192000" cy="6858000"/>
  <p:notesSz cx="6858000" cy="9144000"/>
  <p:embeddedFontLst>
    <p:embeddedFont>
      <p:font typeface="Noto Sans" panose="020B0502040504020204" pitchFamily="34" charset="0"/>
      <p:regular r:id="rId29"/>
      <p:bold r:id="rId30"/>
      <p:italic r:id="rId31"/>
      <p:boldItalic r:id="rId32"/>
    </p:embeddedFont>
    <p:embeddedFont>
      <p:font typeface="Noto Sans Black" panose="020B0502040504020204" pitchFamily="34" charset="0"/>
      <p:bold r:id="rId33"/>
      <p:italic r:id="rId34"/>
      <p:boldItalic r:id="rId35"/>
    </p:embeddedFont>
    <p:embeddedFont>
      <p:font typeface="Noto Sans ExtraCondensed Medium" panose="020B0502040504020204" pitchFamily="34" charset="0"/>
      <p:regular r:id="rId36"/>
      <p:italic r:id="rId37"/>
    </p:embeddedFont>
    <p:embeddedFont>
      <p:font typeface="Noto Sans ExtraCondensed SemiBo" panose="020B0502040504020204" pitchFamily="34" charset="0"/>
      <p:regular r:id="rId38"/>
      <p:bold r:id="rId39"/>
    </p:embeddedFont>
    <p:embeddedFont>
      <p:font typeface="Noto Sans Medium" panose="020B0502040504020204" pitchFamily="34" charset="0"/>
      <p:regular r:id="rId40"/>
      <p:italic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624B"/>
    <a:srgbClr val="B03F2E"/>
    <a:srgbClr val="B843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942"/>
    <p:restoredTop sz="94681"/>
  </p:normalViewPr>
  <p:slideViewPr>
    <p:cSldViewPr snapToGrid="0">
      <p:cViewPr varScale="1">
        <p:scale>
          <a:sx n="173" d="100"/>
          <a:sy n="173" d="100"/>
        </p:scale>
        <p:origin x="93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BEE306-31F1-2346-848F-69F28448BB59}" type="datetimeFigureOut">
              <a:rPr lang="en-US" smtClean="0"/>
              <a:t>12/8/25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BB633E-48BB-924E-ACFF-4E96A80BA32E}" type="slidenum">
              <a:rPr lang="en-US" smtClean="0"/>
              <a:t>‹#›</a:t>
            </a:fld>
            <a:endParaRPr lang="en-US"/>
          </a:p>
        </p:txBody>
      </p:sp>
    </p:spTree>
    <p:extLst>
      <p:ext uri="{BB962C8B-B14F-4D97-AF65-F5344CB8AC3E}">
        <p14:creationId xmlns:p14="http://schemas.microsoft.com/office/powerpoint/2010/main" val="14844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participants warmly. Explain this is a safe, supportive space for learning practical tools to strengthen relationships. Set expectations: this is psychoeducation, not therapy. Emphasize active participation and openness to learning together.</a:t>
            </a:r>
          </a:p>
        </p:txBody>
      </p:sp>
      <p:sp>
        <p:nvSpPr>
          <p:cNvPr id="4" name="Slide Number Placeholder 3"/>
          <p:cNvSpPr>
            <a:spLocks noGrp="1"/>
          </p:cNvSpPr>
          <p:nvPr>
            <p:ph type="sldNum" sz="quarter" idx="5"/>
          </p:nvPr>
        </p:nvSpPr>
        <p:spPr/>
        <p:txBody>
          <a:bodyPr/>
          <a:lstStyle/>
          <a:p>
            <a:fld id="{D5BB633E-48BB-924E-ACFF-4E96A80BA32E}" type="slidenum">
              <a:rPr lang="en-US" smtClean="0"/>
              <a:t>1</a:t>
            </a:fld>
            <a:endParaRPr lang="en-US"/>
          </a:p>
        </p:txBody>
      </p:sp>
    </p:spTree>
    <p:extLst>
      <p:ext uri="{BB962C8B-B14F-4D97-AF65-F5344CB8AC3E}">
        <p14:creationId xmlns:p14="http://schemas.microsoft.com/office/powerpoint/2010/main" val="1515143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F455E-269B-42BB-A9DC-35A25B3129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7BC87-EF46-D64A-33B3-7BCB67F48C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3224BB-9C2B-D5C7-6E09-99E0111C7842}"/>
              </a:ext>
            </a:extLst>
          </p:cNvPr>
          <p:cNvSpPr>
            <a:spLocks noGrp="1"/>
          </p:cNvSpPr>
          <p:nvPr>
            <p:ph type="body" idx="1"/>
          </p:nvPr>
        </p:nvSpPr>
        <p:spPr/>
        <p:txBody>
          <a:bodyPr/>
          <a:lstStyle/>
          <a:p>
            <a:r>
              <a:rPr lang="en-US" dirty="0"/>
              <a:t>These are the most destructive communication patterns, according to Gottman research. Criticism attacks WHO someone is, not WHAT they did. Defensiveness escalates conflict. Contempt (eye-rolling, sarcasm, mockery) is the strongest predictor of divorce. Stonewalling leaves partners feeling alone. Good news: each has an antidote. Most couples don't realize their patterns are harmful.</a:t>
            </a:r>
          </a:p>
        </p:txBody>
      </p:sp>
      <p:sp>
        <p:nvSpPr>
          <p:cNvPr id="4" name="Slide Number Placeholder 3">
            <a:extLst>
              <a:ext uri="{FF2B5EF4-FFF2-40B4-BE49-F238E27FC236}">
                <a16:creationId xmlns:a16="http://schemas.microsoft.com/office/drawing/2014/main" id="{28F37D32-4147-1B27-2B7D-54CAAAF37BA1}"/>
              </a:ext>
            </a:extLst>
          </p:cNvPr>
          <p:cNvSpPr>
            <a:spLocks noGrp="1"/>
          </p:cNvSpPr>
          <p:nvPr>
            <p:ph type="sldNum" sz="quarter" idx="5"/>
          </p:nvPr>
        </p:nvSpPr>
        <p:spPr/>
        <p:txBody>
          <a:bodyPr/>
          <a:lstStyle/>
          <a:p>
            <a:fld id="{D5BB633E-48BB-924E-ACFF-4E96A80BA32E}" type="slidenum">
              <a:rPr lang="en-US" smtClean="0"/>
              <a:t>10</a:t>
            </a:fld>
            <a:endParaRPr lang="en-US"/>
          </a:p>
        </p:txBody>
      </p:sp>
    </p:spTree>
    <p:extLst>
      <p:ext uri="{BB962C8B-B14F-4D97-AF65-F5344CB8AC3E}">
        <p14:creationId xmlns:p14="http://schemas.microsoft.com/office/powerpoint/2010/main" val="3110944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2097D-CEDB-F7BC-6EDF-067DFE342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B43913-0051-98BA-0F0D-834F8916BF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9C9329-1461-F2C3-DE03-5486060666C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288848F-570E-D6A4-C67A-D7009207F698}"/>
              </a:ext>
            </a:extLst>
          </p:cNvPr>
          <p:cNvSpPr>
            <a:spLocks noGrp="1"/>
          </p:cNvSpPr>
          <p:nvPr>
            <p:ph type="sldNum" sz="quarter" idx="5"/>
          </p:nvPr>
        </p:nvSpPr>
        <p:spPr/>
        <p:txBody>
          <a:bodyPr/>
          <a:lstStyle/>
          <a:p>
            <a:fld id="{D5BB633E-48BB-924E-ACFF-4E96A80BA32E}" type="slidenum">
              <a:rPr lang="en-US" smtClean="0"/>
              <a:t>11</a:t>
            </a:fld>
            <a:endParaRPr lang="en-US"/>
          </a:p>
        </p:txBody>
      </p:sp>
    </p:spTree>
    <p:extLst>
      <p:ext uri="{BB962C8B-B14F-4D97-AF65-F5344CB8AC3E}">
        <p14:creationId xmlns:p14="http://schemas.microsoft.com/office/powerpoint/2010/main" val="2725241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30117-3B08-7822-5C98-806AC334B4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F53142-E8A6-44B2-44BE-750F7CCF1A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F28D17-F551-438B-30E7-06380FBBD820}"/>
              </a:ext>
            </a:extLst>
          </p:cNvPr>
          <p:cNvSpPr>
            <a:spLocks noGrp="1"/>
          </p:cNvSpPr>
          <p:nvPr>
            <p:ph type="body" idx="1"/>
          </p:nvPr>
        </p:nvSpPr>
        <p:spPr/>
        <p:txBody>
          <a:bodyPr/>
          <a:lstStyle/>
          <a:p>
            <a:r>
              <a:rPr lang="en-US" dirty="0"/>
              <a:t>Walk through each antidote with examples. "I feel hurt when..." vs "You always hurt me." Taking responsibility = finding even 2% you can own. Building appreciation = regularly expressing fondness. Healthy breaks = "I need 20 minutes, then let's talk." Emphasize these take practice. Reference the handout table that shows specific examples.</a:t>
            </a:r>
          </a:p>
        </p:txBody>
      </p:sp>
      <p:sp>
        <p:nvSpPr>
          <p:cNvPr id="4" name="Slide Number Placeholder 3">
            <a:extLst>
              <a:ext uri="{FF2B5EF4-FFF2-40B4-BE49-F238E27FC236}">
                <a16:creationId xmlns:a16="http://schemas.microsoft.com/office/drawing/2014/main" id="{A3D2325D-8C19-4692-5790-4669AA50912F}"/>
              </a:ext>
            </a:extLst>
          </p:cNvPr>
          <p:cNvSpPr>
            <a:spLocks noGrp="1"/>
          </p:cNvSpPr>
          <p:nvPr>
            <p:ph type="sldNum" sz="quarter" idx="5"/>
          </p:nvPr>
        </p:nvSpPr>
        <p:spPr/>
        <p:txBody>
          <a:bodyPr/>
          <a:lstStyle/>
          <a:p>
            <a:fld id="{D5BB633E-48BB-924E-ACFF-4E96A80BA32E}" type="slidenum">
              <a:rPr lang="en-US" smtClean="0"/>
              <a:t>12</a:t>
            </a:fld>
            <a:endParaRPr lang="en-US"/>
          </a:p>
        </p:txBody>
      </p:sp>
    </p:spTree>
    <p:extLst>
      <p:ext uri="{BB962C8B-B14F-4D97-AF65-F5344CB8AC3E}">
        <p14:creationId xmlns:p14="http://schemas.microsoft.com/office/powerpoint/2010/main" val="4257268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532FA-CFB7-780D-7C90-1EEB8D62A7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FE73B4-73F5-B7FD-244D-2DC4C54863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6491A1-9AD4-4E7D-56DA-654208765AD1}"/>
              </a:ext>
            </a:extLst>
          </p:cNvPr>
          <p:cNvSpPr>
            <a:spLocks noGrp="1"/>
          </p:cNvSpPr>
          <p:nvPr>
            <p:ph type="body" idx="1"/>
          </p:nvPr>
        </p:nvSpPr>
        <p:spPr/>
        <p:txBody>
          <a:bodyPr/>
          <a:lstStyle/>
          <a:p>
            <a:r>
              <a:rPr lang="en-US" dirty="0"/>
              <a:t>Listening = really hearing, not preparing your response. Love maps = sharing needs, wants, feelings. Non-verbal = 70% of communication (eye contact, posture, tone). Turning toward = responding to bids. Quality time = full attention without screens. These tools work together to create openness and sincerity - the foundation of healthy communication.</a:t>
            </a:r>
          </a:p>
        </p:txBody>
      </p:sp>
      <p:sp>
        <p:nvSpPr>
          <p:cNvPr id="4" name="Slide Number Placeholder 3">
            <a:extLst>
              <a:ext uri="{FF2B5EF4-FFF2-40B4-BE49-F238E27FC236}">
                <a16:creationId xmlns:a16="http://schemas.microsoft.com/office/drawing/2014/main" id="{3791F892-3704-4ABB-AD15-C059BCAF1A1D}"/>
              </a:ext>
            </a:extLst>
          </p:cNvPr>
          <p:cNvSpPr>
            <a:spLocks noGrp="1"/>
          </p:cNvSpPr>
          <p:nvPr>
            <p:ph type="sldNum" sz="quarter" idx="5"/>
          </p:nvPr>
        </p:nvSpPr>
        <p:spPr/>
        <p:txBody>
          <a:bodyPr/>
          <a:lstStyle/>
          <a:p>
            <a:fld id="{D5BB633E-48BB-924E-ACFF-4E96A80BA32E}" type="slidenum">
              <a:rPr lang="en-US" smtClean="0"/>
              <a:t>13</a:t>
            </a:fld>
            <a:endParaRPr lang="en-US"/>
          </a:p>
        </p:txBody>
      </p:sp>
    </p:spTree>
    <p:extLst>
      <p:ext uri="{BB962C8B-B14F-4D97-AF65-F5344CB8AC3E}">
        <p14:creationId xmlns:p14="http://schemas.microsoft.com/office/powerpoint/2010/main" val="2830553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088A8-45BB-41C8-3154-B159F86784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94D630-B755-B8EE-3EA2-AA6C0638B6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BE4F40-B6A8-E1A6-08B8-329E3742604F}"/>
              </a:ext>
            </a:extLst>
          </p:cNvPr>
          <p:cNvSpPr>
            <a:spLocks noGrp="1"/>
          </p:cNvSpPr>
          <p:nvPr>
            <p:ph type="body" idx="1"/>
          </p:nvPr>
        </p:nvSpPr>
        <p:spPr/>
        <p:txBody>
          <a:bodyPr/>
          <a:lstStyle/>
          <a:p>
            <a:r>
              <a:rPr lang="en-US" dirty="0"/>
              <a:t>Quality time must be INTENTIONAL and MEANINGFUL. It's not just being in the same room with phones out. Unplugged time = dedicated screen-free moments (meals, bedtime). Service together builds purpose. Staycations = exploring your own community. Rituals = predictable, recurring activities that become family identity (Sunday dinners, game nights). Research shows children report more happiness when spending intentional time with family.</a:t>
            </a:r>
          </a:p>
        </p:txBody>
      </p:sp>
      <p:sp>
        <p:nvSpPr>
          <p:cNvPr id="4" name="Slide Number Placeholder 3">
            <a:extLst>
              <a:ext uri="{FF2B5EF4-FFF2-40B4-BE49-F238E27FC236}">
                <a16:creationId xmlns:a16="http://schemas.microsoft.com/office/drawing/2014/main" id="{F0F816EF-618E-E8DA-00A7-849F2F224994}"/>
              </a:ext>
            </a:extLst>
          </p:cNvPr>
          <p:cNvSpPr>
            <a:spLocks noGrp="1"/>
          </p:cNvSpPr>
          <p:nvPr>
            <p:ph type="sldNum" sz="quarter" idx="5"/>
          </p:nvPr>
        </p:nvSpPr>
        <p:spPr/>
        <p:txBody>
          <a:bodyPr/>
          <a:lstStyle/>
          <a:p>
            <a:fld id="{D5BB633E-48BB-924E-ACFF-4E96A80BA32E}" type="slidenum">
              <a:rPr lang="en-US" smtClean="0"/>
              <a:t>14</a:t>
            </a:fld>
            <a:endParaRPr lang="en-US"/>
          </a:p>
        </p:txBody>
      </p:sp>
    </p:spTree>
    <p:extLst>
      <p:ext uri="{BB962C8B-B14F-4D97-AF65-F5344CB8AC3E}">
        <p14:creationId xmlns:p14="http://schemas.microsoft.com/office/powerpoint/2010/main" val="3922124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927F4-0EA5-1B41-FB24-DC5B054361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5F8BC3-CCCF-82B9-B247-6C2213C7EC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EFCA91-1A5D-0552-3921-8052A323DA99}"/>
              </a:ext>
            </a:extLst>
          </p:cNvPr>
          <p:cNvSpPr>
            <a:spLocks noGrp="1"/>
          </p:cNvSpPr>
          <p:nvPr>
            <p:ph type="body" idx="1"/>
          </p:nvPr>
        </p:nvSpPr>
        <p:spPr/>
        <p:txBody>
          <a:bodyPr/>
          <a:lstStyle/>
          <a:p>
            <a:r>
              <a:rPr lang="en-US" dirty="0"/>
              <a:t>Quality time must be INTENTIONAL and MEANINGFUL. It's not just being in the same room with phones out. Unplugged time = dedicated screen-free moments (meals, bedtime). Service together builds purpose. Staycations = exploring your own community. Rituals = predictable, recurring activities that become family identity (Sunday dinners, game nights). Research shows children report more happiness when spending intentional time with family.</a:t>
            </a:r>
          </a:p>
          <a:p>
            <a:endParaRPr lang="en-US" dirty="0"/>
          </a:p>
        </p:txBody>
      </p:sp>
      <p:sp>
        <p:nvSpPr>
          <p:cNvPr id="4" name="Slide Number Placeholder 3">
            <a:extLst>
              <a:ext uri="{FF2B5EF4-FFF2-40B4-BE49-F238E27FC236}">
                <a16:creationId xmlns:a16="http://schemas.microsoft.com/office/drawing/2014/main" id="{16513229-4A93-C9B9-2045-84D3231EEBA5}"/>
              </a:ext>
            </a:extLst>
          </p:cNvPr>
          <p:cNvSpPr>
            <a:spLocks noGrp="1"/>
          </p:cNvSpPr>
          <p:nvPr>
            <p:ph type="sldNum" sz="quarter" idx="5"/>
          </p:nvPr>
        </p:nvSpPr>
        <p:spPr/>
        <p:txBody>
          <a:bodyPr/>
          <a:lstStyle/>
          <a:p>
            <a:fld id="{D5BB633E-48BB-924E-ACFF-4E96A80BA32E}" type="slidenum">
              <a:rPr lang="en-US" smtClean="0"/>
              <a:t>15</a:t>
            </a:fld>
            <a:endParaRPr lang="en-US"/>
          </a:p>
        </p:txBody>
      </p:sp>
    </p:spTree>
    <p:extLst>
      <p:ext uri="{BB962C8B-B14F-4D97-AF65-F5344CB8AC3E}">
        <p14:creationId xmlns:p14="http://schemas.microsoft.com/office/powerpoint/2010/main" val="3836526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2AB7F-3DBB-6A0F-8BA5-CEAECF8EF9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5A67AD-40AE-DF41-435C-1CC03559A0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103912-2447-177E-DD3F-EC09EF3C9CC0}"/>
              </a:ext>
            </a:extLst>
          </p:cNvPr>
          <p:cNvSpPr>
            <a:spLocks noGrp="1"/>
          </p:cNvSpPr>
          <p:nvPr>
            <p:ph type="body" idx="1"/>
          </p:nvPr>
        </p:nvSpPr>
        <p:spPr/>
        <p:txBody>
          <a:bodyPr/>
          <a:lstStyle/>
          <a:p>
            <a:r>
              <a:rPr lang="en-US" dirty="0"/>
              <a:t>Attachment forms in childhood through caregiver interactions but influences adult relationships. Secure attachment = had consistent, responsive care; leads to better communication and trust. Anxious = inconsistent care; fears being left. Avoidant = emotionally unavailable care; keeps distance. Disorganized = frightening or confusing care; struggles with closeness and distance. No one is permanently stuck - awareness and work can shift patterns toward security.</a:t>
            </a:r>
          </a:p>
        </p:txBody>
      </p:sp>
      <p:sp>
        <p:nvSpPr>
          <p:cNvPr id="4" name="Slide Number Placeholder 3">
            <a:extLst>
              <a:ext uri="{FF2B5EF4-FFF2-40B4-BE49-F238E27FC236}">
                <a16:creationId xmlns:a16="http://schemas.microsoft.com/office/drawing/2014/main" id="{FAFA9877-7C07-015F-E89A-CB58A24B005E}"/>
              </a:ext>
            </a:extLst>
          </p:cNvPr>
          <p:cNvSpPr>
            <a:spLocks noGrp="1"/>
          </p:cNvSpPr>
          <p:nvPr>
            <p:ph type="sldNum" sz="quarter" idx="5"/>
          </p:nvPr>
        </p:nvSpPr>
        <p:spPr/>
        <p:txBody>
          <a:bodyPr/>
          <a:lstStyle/>
          <a:p>
            <a:fld id="{D5BB633E-48BB-924E-ACFF-4E96A80BA32E}" type="slidenum">
              <a:rPr lang="en-US" smtClean="0"/>
              <a:t>16</a:t>
            </a:fld>
            <a:endParaRPr lang="en-US"/>
          </a:p>
        </p:txBody>
      </p:sp>
    </p:spTree>
    <p:extLst>
      <p:ext uri="{BB962C8B-B14F-4D97-AF65-F5344CB8AC3E}">
        <p14:creationId xmlns:p14="http://schemas.microsoft.com/office/powerpoint/2010/main" val="4034707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053B4-F63D-72A4-8725-F650048FED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80E39A-0672-C900-9392-55F8BB7675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0D83D2-9767-14DF-B542-D18D9DB3FF67}"/>
              </a:ext>
            </a:extLst>
          </p:cNvPr>
          <p:cNvSpPr>
            <a:spLocks noGrp="1"/>
          </p:cNvSpPr>
          <p:nvPr>
            <p:ph type="body" idx="1"/>
          </p:nvPr>
        </p:nvSpPr>
        <p:spPr/>
        <p:txBody>
          <a:bodyPr/>
          <a:lstStyle/>
          <a:p>
            <a:r>
              <a:rPr lang="en-US" dirty="0"/>
              <a:t>First step = recognizing your own attachment style and your partner's. Understanding patterns reduces shame and blame. Consistency = being reliable in how you respond helps build security. Therapy can address deeper wounds that affect communication. Partners can help each other become more secure by being consistent, emotionally available, and patient. This is deep work but transforms relationships.</a:t>
            </a:r>
          </a:p>
        </p:txBody>
      </p:sp>
      <p:sp>
        <p:nvSpPr>
          <p:cNvPr id="4" name="Slide Number Placeholder 3">
            <a:extLst>
              <a:ext uri="{FF2B5EF4-FFF2-40B4-BE49-F238E27FC236}">
                <a16:creationId xmlns:a16="http://schemas.microsoft.com/office/drawing/2014/main" id="{B4BD57BF-E7E2-0209-F43C-95C93A211F7C}"/>
              </a:ext>
            </a:extLst>
          </p:cNvPr>
          <p:cNvSpPr>
            <a:spLocks noGrp="1"/>
          </p:cNvSpPr>
          <p:nvPr>
            <p:ph type="sldNum" sz="quarter" idx="5"/>
          </p:nvPr>
        </p:nvSpPr>
        <p:spPr/>
        <p:txBody>
          <a:bodyPr/>
          <a:lstStyle/>
          <a:p>
            <a:fld id="{D5BB633E-48BB-924E-ACFF-4E96A80BA32E}" type="slidenum">
              <a:rPr lang="en-US" smtClean="0"/>
              <a:t>17</a:t>
            </a:fld>
            <a:endParaRPr lang="en-US"/>
          </a:p>
        </p:txBody>
      </p:sp>
    </p:spTree>
    <p:extLst>
      <p:ext uri="{BB962C8B-B14F-4D97-AF65-F5344CB8AC3E}">
        <p14:creationId xmlns:p14="http://schemas.microsoft.com/office/powerpoint/2010/main" val="3228004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1EED8-EEBA-EAC2-0C92-D0C0016406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A1FD6-3AC3-1D22-EE1B-7FC183870E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752EF4-08EA-79DE-6D41-C4F434B8EF0F}"/>
              </a:ext>
            </a:extLst>
          </p:cNvPr>
          <p:cNvSpPr>
            <a:spLocks noGrp="1"/>
          </p:cNvSpPr>
          <p:nvPr>
            <p:ph type="body" idx="1"/>
          </p:nvPr>
        </p:nvSpPr>
        <p:spPr/>
        <p:txBody>
          <a:bodyPr/>
          <a:lstStyle/>
          <a:p>
            <a:r>
              <a:rPr lang="en-US" dirty="0"/>
              <a:t>These statistics show how dramatically technology has changed our lives in 25 years. Phubbing = snubbing someone to check phone. Even phones on the table during meals disrupt bonding. Technology isn't inherently bad, but it competes for attention that relationships need. Research shows </a:t>
            </a:r>
            <a:r>
              <a:rPr lang="en-US" dirty="0" err="1"/>
              <a:t>technoference</a:t>
            </a:r>
            <a:r>
              <a:rPr lang="en-US" dirty="0"/>
              <a:t> decreases relationship satisfaction and communication quality. Partners retreat into digital worlds instead of engaging each other.</a:t>
            </a:r>
          </a:p>
        </p:txBody>
      </p:sp>
      <p:sp>
        <p:nvSpPr>
          <p:cNvPr id="4" name="Slide Number Placeholder 3">
            <a:extLst>
              <a:ext uri="{FF2B5EF4-FFF2-40B4-BE49-F238E27FC236}">
                <a16:creationId xmlns:a16="http://schemas.microsoft.com/office/drawing/2014/main" id="{5FA4F007-9E6F-FC64-6D0C-2DC2037017CF}"/>
              </a:ext>
            </a:extLst>
          </p:cNvPr>
          <p:cNvSpPr>
            <a:spLocks noGrp="1"/>
          </p:cNvSpPr>
          <p:nvPr>
            <p:ph type="sldNum" sz="quarter" idx="5"/>
          </p:nvPr>
        </p:nvSpPr>
        <p:spPr/>
        <p:txBody>
          <a:bodyPr/>
          <a:lstStyle/>
          <a:p>
            <a:fld id="{D5BB633E-48BB-924E-ACFF-4E96A80BA32E}" type="slidenum">
              <a:rPr lang="en-US" smtClean="0"/>
              <a:t>18</a:t>
            </a:fld>
            <a:endParaRPr lang="en-US"/>
          </a:p>
        </p:txBody>
      </p:sp>
    </p:spTree>
    <p:extLst>
      <p:ext uri="{BB962C8B-B14F-4D97-AF65-F5344CB8AC3E}">
        <p14:creationId xmlns:p14="http://schemas.microsoft.com/office/powerpoint/2010/main" val="2618579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B9E4A-08F7-3423-1BA4-D830EC9D32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C92310-66D1-E0D6-5A25-3127671FA4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F97200-E1A1-F07D-5A88-08D660389C66}"/>
              </a:ext>
            </a:extLst>
          </p:cNvPr>
          <p:cNvSpPr>
            <a:spLocks noGrp="1"/>
          </p:cNvSpPr>
          <p:nvPr>
            <p:ph type="body" idx="1"/>
          </p:nvPr>
        </p:nvSpPr>
        <p:spPr/>
        <p:txBody>
          <a:bodyPr/>
          <a:lstStyle/>
          <a:p>
            <a:r>
              <a:rPr lang="en-US" dirty="0"/>
              <a:t>Tech-free times = meals, first hour home, bedtime. Make it a boundary everyone respects. Wise usage = using tech TO connect (taking family photos) not INSTEAD of connecting. Thoughtful media = watch shows together then discuss. Clear communication = "I feel disconnected when we're both on phones" not "You're always on your phone." Small changes make big impacts.</a:t>
            </a:r>
          </a:p>
        </p:txBody>
      </p:sp>
      <p:sp>
        <p:nvSpPr>
          <p:cNvPr id="4" name="Slide Number Placeholder 3">
            <a:extLst>
              <a:ext uri="{FF2B5EF4-FFF2-40B4-BE49-F238E27FC236}">
                <a16:creationId xmlns:a16="http://schemas.microsoft.com/office/drawing/2014/main" id="{B599A0A8-8B83-5400-469A-010492196F25}"/>
              </a:ext>
            </a:extLst>
          </p:cNvPr>
          <p:cNvSpPr>
            <a:spLocks noGrp="1"/>
          </p:cNvSpPr>
          <p:nvPr>
            <p:ph type="sldNum" sz="quarter" idx="5"/>
          </p:nvPr>
        </p:nvSpPr>
        <p:spPr/>
        <p:txBody>
          <a:bodyPr/>
          <a:lstStyle/>
          <a:p>
            <a:fld id="{D5BB633E-48BB-924E-ACFF-4E96A80BA32E}" type="slidenum">
              <a:rPr lang="en-US" smtClean="0"/>
              <a:t>19</a:t>
            </a:fld>
            <a:endParaRPr lang="en-US"/>
          </a:p>
        </p:txBody>
      </p:sp>
    </p:spTree>
    <p:extLst>
      <p:ext uri="{BB962C8B-B14F-4D97-AF65-F5344CB8AC3E}">
        <p14:creationId xmlns:p14="http://schemas.microsoft.com/office/powerpoint/2010/main" val="890286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3EF11-BFE2-B2B0-6B75-68AB3E2F14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F6F82C-2810-6B62-51D3-F239C6EDEC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97269E-95A4-CC65-B0EE-E378D92562EA}"/>
              </a:ext>
            </a:extLst>
          </p:cNvPr>
          <p:cNvSpPr>
            <a:spLocks noGrp="1"/>
          </p:cNvSpPr>
          <p:nvPr>
            <p:ph type="body" idx="1"/>
          </p:nvPr>
        </p:nvSpPr>
        <p:spPr/>
        <p:txBody>
          <a:bodyPr/>
          <a:lstStyle/>
          <a:p>
            <a:r>
              <a:rPr lang="en-US" dirty="0"/>
              <a:t>Give couples 5 minutes for this activity. Walk around and observe engagement. If more than 12 couples present, divide into smaller groups. This activity helps participants identify their unique challenges and sets intention for the day. Remind them we'll address common disconnection sources throughout the workshop.</a:t>
            </a:r>
          </a:p>
        </p:txBody>
      </p:sp>
      <p:sp>
        <p:nvSpPr>
          <p:cNvPr id="4" name="Slide Number Placeholder 3">
            <a:extLst>
              <a:ext uri="{FF2B5EF4-FFF2-40B4-BE49-F238E27FC236}">
                <a16:creationId xmlns:a16="http://schemas.microsoft.com/office/drawing/2014/main" id="{0639A720-D458-B99C-BF27-49A873768AB2}"/>
              </a:ext>
            </a:extLst>
          </p:cNvPr>
          <p:cNvSpPr>
            <a:spLocks noGrp="1"/>
          </p:cNvSpPr>
          <p:nvPr>
            <p:ph type="sldNum" sz="quarter" idx="5"/>
          </p:nvPr>
        </p:nvSpPr>
        <p:spPr/>
        <p:txBody>
          <a:bodyPr/>
          <a:lstStyle/>
          <a:p>
            <a:fld id="{D5BB633E-48BB-924E-ACFF-4E96A80BA32E}" type="slidenum">
              <a:rPr lang="en-US" smtClean="0"/>
              <a:t>2</a:t>
            </a:fld>
            <a:endParaRPr lang="en-US"/>
          </a:p>
        </p:txBody>
      </p:sp>
    </p:spTree>
    <p:extLst>
      <p:ext uri="{BB962C8B-B14F-4D97-AF65-F5344CB8AC3E}">
        <p14:creationId xmlns:p14="http://schemas.microsoft.com/office/powerpoint/2010/main" val="8123913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B6AD9-4483-3A2A-4759-87453C46E0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10848C-0C0B-F6FF-6DF4-BF0D261450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10ECA6-8F18-62AB-F0EF-5BC3D612FFF0}"/>
              </a:ext>
            </a:extLst>
          </p:cNvPr>
          <p:cNvSpPr>
            <a:spLocks noGrp="1"/>
          </p:cNvSpPr>
          <p:nvPr>
            <p:ph type="body" idx="1"/>
          </p:nvPr>
        </p:nvSpPr>
        <p:spPr/>
        <p:txBody>
          <a:bodyPr/>
          <a:lstStyle/>
          <a:p>
            <a:r>
              <a:rPr lang="en-US" dirty="0"/>
              <a:t>Caregiving beyond normative experiences creates unique stressors. Can shift priorities away from the relationship. Foster care adds system navigation, transitions, loss. Cultural and gender norms affect who provides care and how stress is experienced. Important note: caregiving can also bring couples together with shared purpose. Research shows couples with "sense of coherence" and psychological capital cope better.</a:t>
            </a:r>
          </a:p>
        </p:txBody>
      </p:sp>
      <p:sp>
        <p:nvSpPr>
          <p:cNvPr id="4" name="Slide Number Placeholder 3">
            <a:extLst>
              <a:ext uri="{FF2B5EF4-FFF2-40B4-BE49-F238E27FC236}">
                <a16:creationId xmlns:a16="http://schemas.microsoft.com/office/drawing/2014/main" id="{5B20A9D0-BC46-19BD-4F56-B627EBB73E39}"/>
              </a:ext>
            </a:extLst>
          </p:cNvPr>
          <p:cNvSpPr>
            <a:spLocks noGrp="1"/>
          </p:cNvSpPr>
          <p:nvPr>
            <p:ph type="sldNum" sz="quarter" idx="5"/>
          </p:nvPr>
        </p:nvSpPr>
        <p:spPr/>
        <p:txBody>
          <a:bodyPr/>
          <a:lstStyle/>
          <a:p>
            <a:fld id="{D5BB633E-48BB-924E-ACFF-4E96A80BA32E}" type="slidenum">
              <a:rPr lang="en-US" smtClean="0"/>
              <a:t>20</a:t>
            </a:fld>
            <a:endParaRPr lang="en-US"/>
          </a:p>
        </p:txBody>
      </p:sp>
    </p:spTree>
    <p:extLst>
      <p:ext uri="{BB962C8B-B14F-4D97-AF65-F5344CB8AC3E}">
        <p14:creationId xmlns:p14="http://schemas.microsoft.com/office/powerpoint/2010/main" val="2735747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0D9CA-7938-B442-A2F5-86B1768EA3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C2AF6F-9CAF-FFA1-7146-374E235E6C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0B0304-E33D-B70D-3140-158DDD876740}"/>
              </a:ext>
            </a:extLst>
          </p:cNvPr>
          <p:cNvSpPr>
            <a:spLocks noGrp="1"/>
          </p:cNvSpPr>
          <p:nvPr>
            <p:ph type="body" idx="1"/>
          </p:nvPr>
        </p:nvSpPr>
        <p:spPr/>
        <p:txBody>
          <a:bodyPr/>
          <a:lstStyle/>
          <a:p>
            <a:r>
              <a:rPr lang="en-US" dirty="0"/>
              <a:t>Caregiving couples must actively maintain their relationship. Support = friends, family, professionals who can help. Breaks = essential, not selfish. Asking for help = be specific about needs. Care for each other = lightens the load. Stay curious about partner's world. Regular date time = non-negotiable. Affection and appreciation = deposits in relationship bank. Use Gottman tools during conflict. Maintenance prevents relationship deterioration during stressful seasons.</a:t>
            </a:r>
          </a:p>
        </p:txBody>
      </p:sp>
      <p:sp>
        <p:nvSpPr>
          <p:cNvPr id="4" name="Slide Number Placeholder 3">
            <a:extLst>
              <a:ext uri="{FF2B5EF4-FFF2-40B4-BE49-F238E27FC236}">
                <a16:creationId xmlns:a16="http://schemas.microsoft.com/office/drawing/2014/main" id="{E74B9AD2-9C04-D400-3194-2F94B07D8009}"/>
              </a:ext>
            </a:extLst>
          </p:cNvPr>
          <p:cNvSpPr>
            <a:spLocks noGrp="1"/>
          </p:cNvSpPr>
          <p:nvPr>
            <p:ph type="sldNum" sz="quarter" idx="5"/>
          </p:nvPr>
        </p:nvSpPr>
        <p:spPr/>
        <p:txBody>
          <a:bodyPr/>
          <a:lstStyle/>
          <a:p>
            <a:fld id="{D5BB633E-48BB-924E-ACFF-4E96A80BA32E}" type="slidenum">
              <a:rPr lang="en-US" smtClean="0"/>
              <a:t>21</a:t>
            </a:fld>
            <a:endParaRPr lang="en-US"/>
          </a:p>
        </p:txBody>
      </p:sp>
    </p:spTree>
    <p:extLst>
      <p:ext uri="{BB962C8B-B14F-4D97-AF65-F5344CB8AC3E}">
        <p14:creationId xmlns:p14="http://schemas.microsoft.com/office/powerpoint/2010/main" val="837916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2EFB5-2E4E-DBAC-E724-8E6C39B4C9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CEB73B-CE4E-AF24-47D4-A7BF8B94E1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E18157-60E4-074D-E57D-ADDB85B64A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E323912-3578-EBCD-28EC-36718B7C9DA3}"/>
              </a:ext>
            </a:extLst>
          </p:cNvPr>
          <p:cNvSpPr>
            <a:spLocks noGrp="1"/>
          </p:cNvSpPr>
          <p:nvPr>
            <p:ph type="sldNum" sz="quarter" idx="5"/>
          </p:nvPr>
        </p:nvSpPr>
        <p:spPr/>
        <p:txBody>
          <a:bodyPr/>
          <a:lstStyle/>
          <a:p>
            <a:fld id="{D5BB633E-48BB-924E-ACFF-4E96A80BA32E}" type="slidenum">
              <a:rPr lang="en-US" smtClean="0"/>
              <a:t>22</a:t>
            </a:fld>
            <a:endParaRPr lang="en-US"/>
          </a:p>
        </p:txBody>
      </p:sp>
    </p:spTree>
    <p:extLst>
      <p:ext uri="{BB962C8B-B14F-4D97-AF65-F5344CB8AC3E}">
        <p14:creationId xmlns:p14="http://schemas.microsoft.com/office/powerpoint/2010/main" val="1015223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7208A-C00B-3E1F-9E06-CA85FA5AD6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A44090-44C0-48BA-2E3D-0E53AC4EF4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D3DB72-CF61-32A2-A3E0-BBCB9D04835E}"/>
              </a:ext>
            </a:extLst>
          </p:cNvPr>
          <p:cNvSpPr>
            <a:spLocks noGrp="1"/>
          </p:cNvSpPr>
          <p:nvPr>
            <p:ph type="body" idx="1"/>
          </p:nvPr>
        </p:nvSpPr>
        <p:spPr/>
        <p:txBody>
          <a:bodyPr/>
          <a:lstStyle/>
          <a:p>
            <a:r>
              <a:rPr lang="en-US" dirty="0"/>
              <a:t>Distribute all worksheets now. Give brief overview of each. Love Maps = questions to deepen knowledge of partner. Bids &amp; 5:1 = understanding connection attempts and maintaining 5 positive interactions for every 1 negative. Appreciation = specific words to express gratitude. Fondness &amp; Admiration = building respect. Shared Meaning = co-creating dreams. Give couples 10 minutes to review and take brief break before practice activity.</a:t>
            </a:r>
          </a:p>
        </p:txBody>
      </p:sp>
      <p:sp>
        <p:nvSpPr>
          <p:cNvPr id="4" name="Slide Number Placeholder 3">
            <a:extLst>
              <a:ext uri="{FF2B5EF4-FFF2-40B4-BE49-F238E27FC236}">
                <a16:creationId xmlns:a16="http://schemas.microsoft.com/office/drawing/2014/main" id="{8CD5F50A-5A2D-8684-2B1D-7FD604EE1552}"/>
              </a:ext>
            </a:extLst>
          </p:cNvPr>
          <p:cNvSpPr>
            <a:spLocks noGrp="1"/>
          </p:cNvSpPr>
          <p:nvPr>
            <p:ph type="sldNum" sz="quarter" idx="5"/>
          </p:nvPr>
        </p:nvSpPr>
        <p:spPr/>
        <p:txBody>
          <a:bodyPr/>
          <a:lstStyle/>
          <a:p>
            <a:fld id="{D5BB633E-48BB-924E-ACFF-4E96A80BA32E}" type="slidenum">
              <a:rPr lang="en-US" smtClean="0"/>
              <a:t>23</a:t>
            </a:fld>
            <a:endParaRPr lang="en-US"/>
          </a:p>
        </p:txBody>
      </p:sp>
    </p:spTree>
    <p:extLst>
      <p:ext uri="{BB962C8B-B14F-4D97-AF65-F5344CB8AC3E}">
        <p14:creationId xmlns:p14="http://schemas.microsoft.com/office/powerpoint/2010/main" val="15974013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8776C-9E23-DF70-FF3C-FA653B0E39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BB63FD-A016-707A-A2D0-3E74A5B3C6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A1EFDA-665F-F540-FCFB-3F648798E3CB}"/>
              </a:ext>
            </a:extLst>
          </p:cNvPr>
          <p:cNvSpPr>
            <a:spLocks noGrp="1"/>
          </p:cNvSpPr>
          <p:nvPr>
            <p:ph type="body" idx="1"/>
          </p:nvPr>
        </p:nvSpPr>
        <p:spPr/>
        <p:txBody>
          <a:bodyPr/>
          <a:lstStyle/>
          <a:p>
            <a:r>
              <a:rPr lang="en-US" dirty="0"/>
              <a:t>Welcome couples back from break. This is hands-on practice of tools discussed. Use Love Maps worksheet for structured conversation. Emphasize approaching from CURIOSITY not judgment. Common trap: "I already know everything about you." Knowledge needs updating. Ask: "Is your favorite activity still X or has it changed?" Walk around, observe engagement, redirect if couples get into conflict. This is about connection, not problem-solving. Allow 20 minutes.</a:t>
            </a:r>
          </a:p>
        </p:txBody>
      </p:sp>
      <p:sp>
        <p:nvSpPr>
          <p:cNvPr id="4" name="Slide Number Placeholder 3">
            <a:extLst>
              <a:ext uri="{FF2B5EF4-FFF2-40B4-BE49-F238E27FC236}">
                <a16:creationId xmlns:a16="http://schemas.microsoft.com/office/drawing/2014/main" id="{386743E3-EDD8-206D-9C67-9F42BA897517}"/>
              </a:ext>
            </a:extLst>
          </p:cNvPr>
          <p:cNvSpPr>
            <a:spLocks noGrp="1"/>
          </p:cNvSpPr>
          <p:nvPr>
            <p:ph type="sldNum" sz="quarter" idx="5"/>
          </p:nvPr>
        </p:nvSpPr>
        <p:spPr/>
        <p:txBody>
          <a:bodyPr/>
          <a:lstStyle/>
          <a:p>
            <a:fld id="{D5BB633E-48BB-924E-ACFF-4E96A80BA32E}" type="slidenum">
              <a:rPr lang="en-US" smtClean="0"/>
              <a:t>24</a:t>
            </a:fld>
            <a:endParaRPr lang="en-US"/>
          </a:p>
        </p:txBody>
      </p:sp>
    </p:spTree>
    <p:extLst>
      <p:ext uri="{BB962C8B-B14F-4D97-AF65-F5344CB8AC3E}">
        <p14:creationId xmlns:p14="http://schemas.microsoft.com/office/powerpoint/2010/main" val="38062903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B8167-E82B-0B0F-BC0E-7AFE0F8AB7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202962-6FEF-FACD-1F27-D7B6422757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655390-AD17-AC9E-9CA6-4AD14F21B7E7}"/>
              </a:ext>
            </a:extLst>
          </p:cNvPr>
          <p:cNvSpPr>
            <a:spLocks noGrp="1"/>
          </p:cNvSpPr>
          <p:nvPr>
            <p:ph type="body" idx="1"/>
          </p:nvPr>
        </p:nvSpPr>
        <p:spPr/>
        <p:txBody>
          <a:bodyPr/>
          <a:lstStyle/>
          <a:p>
            <a:r>
              <a:rPr lang="en-US" dirty="0"/>
              <a:t>Congratulate couples for attending and investing in their relationships. This is just the beginning - tools require ongoing practice. In our busy world, it's easy to lose sight of what matters most: our families and loved ones. Encourage couples to choose 1-2 tools to implement immediately. Invite questions. Offer referrals to therapy services for those needing additional support. Remind them disconnection is normal; reconnection is always possible.</a:t>
            </a:r>
          </a:p>
        </p:txBody>
      </p:sp>
      <p:sp>
        <p:nvSpPr>
          <p:cNvPr id="4" name="Slide Number Placeholder 3">
            <a:extLst>
              <a:ext uri="{FF2B5EF4-FFF2-40B4-BE49-F238E27FC236}">
                <a16:creationId xmlns:a16="http://schemas.microsoft.com/office/drawing/2014/main" id="{32466147-15B0-2E28-AB9A-40433CD9029E}"/>
              </a:ext>
            </a:extLst>
          </p:cNvPr>
          <p:cNvSpPr>
            <a:spLocks noGrp="1"/>
          </p:cNvSpPr>
          <p:nvPr>
            <p:ph type="sldNum" sz="quarter" idx="5"/>
          </p:nvPr>
        </p:nvSpPr>
        <p:spPr/>
        <p:txBody>
          <a:bodyPr/>
          <a:lstStyle/>
          <a:p>
            <a:fld id="{D5BB633E-48BB-924E-ACFF-4E96A80BA32E}" type="slidenum">
              <a:rPr lang="en-US" smtClean="0"/>
              <a:t>25</a:t>
            </a:fld>
            <a:endParaRPr lang="en-US"/>
          </a:p>
        </p:txBody>
      </p:sp>
    </p:spTree>
    <p:extLst>
      <p:ext uri="{BB962C8B-B14F-4D97-AF65-F5344CB8AC3E}">
        <p14:creationId xmlns:p14="http://schemas.microsoft.com/office/powerpoint/2010/main" val="3675912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0865E-44BF-45A2-971F-70AFB51546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DF40E7-7EDC-DE3A-8B79-5303C28E25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19101A-662F-970C-CBD2-DC7B2C1571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42205B2-3558-3681-6705-05A761FFDF11}"/>
              </a:ext>
            </a:extLst>
          </p:cNvPr>
          <p:cNvSpPr>
            <a:spLocks noGrp="1"/>
          </p:cNvSpPr>
          <p:nvPr>
            <p:ph type="sldNum" sz="quarter" idx="5"/>
          </p:nvPr>
        </p:nvSpPr>
        <p:spPr/>
        <p:txBody>
          <a:bodyPr/>
          <a:lstStyle/>
          <a:p>
            <a:fld id="{D5BB633E-48BB-924E-ACFF-4E96A80BA32E}" type="slidenum">
              <a:rPr lang="en-US" smtClean="0"/>
              <a:t>26</a:t>
            </a:fld>
            <a:endParaRPr lang="en-US"/>
          </a:p>
        </p:txBody>
      </p:sp>
    </p:spTree>
    <p:extLst>
      <p:ext uri="{BB962C8B-B14F-4D97-AF65-F5344CB8AC3E}">
        <p14:creationId xmlns:p14="http://schemas.microsoft.com/office/powerpoint/2010/main" val="934753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342F8-F7B2-16CC-BEFA-5135F81FFD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617F65-B5CF-3C82-64B0-249E6101E9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C4A9E1-2176-621E-5A9E-17A4D1A7DF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49C68AD-F5D8-F4CE-F73A-B4EC470C432A}"/>
              </a:ext>
            </a:extLst>
          </p:cNvPr>
          <p:cNvSpPr>
            <a:spLocks noGrp="1"/>
          </p:cNvSpPr>
          <p:nvPr>
            <p:ph type="sldNum" sz="quarter" idx="5"/>
          </p:nvPr>
        </p:nvSpPr>
        <p:spPr/>
        <p:txBody>
          <a:bodyPr/>
          <a:lstStyle/>
          <a:p>
            <a:fld id="{D5BB633E-48BB-924E-ACFF-4E96A80BA32E}" type="slidenum">
              <a:rPr lang="en-US" smtClean="0"/>
              <a:t>3</a:t>
            </a:fld>
            <a:endParaRPr lang="en-US"/>
          </a:p>
        </p:txBody>
      </p:sp>
    </p:spTree>
    <p:extLst>
      <p:ext uri="{BB962C8B-B14F-4D97-AF65-F5344CB8AC3E}">
        <p14:creationId xmlns:p14="http://schemas.microsoft.com/office/powerpoint/2010/main" val="3707936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1EB48-20C5-69CA-5D00-571A54F3A5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5ACD25-77A2-C13F-390D-AF48BC84BD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4BDB0B-4EE3-31BA-7735-75C394BF4576}"/>
              </a:ext>
            </a:extLst>
          </p:cNvPr>
          <p:cNvSpPr>
            <a:spLocks noGrp="1"/>
          </p:cNvSpPr>
          <p:nvPr>
            <p:ph type="body" idx="1"/>
          </p:nvPr>
        </p:nvSpPr>
        <p:spPr/>
        <p:txBody>
          <a:bodyPr/>
          <a:lstStyle/>
          <a:p>
            <a:r>
              <a:rPr lang="en-US" dirty="0"/>
              <a:t>Introduce Gottman Method Couple Therapy briefly. Explain these three systems work together like pillars supporting a house. The friendship system is the foundation - without knowing and appreciating your partner, the other systems struggle. Conflict management builds on friendship. Shared meaning is the roof - achievable when friendship and conflict skills are solid. Use the house metaphor visually if possible.</a:t>
            </a:r>
          </a:p>
        </p:txBody>
      </p:sp>
      <p:sp>
        <p:nvSpPr>
          <p:cNvPr id="4" name="Slide Number Placeholder 3">
            <a:extLst>
              <a:ext uri="{FF2B5EF4-FFF2-40B4-BE49-F238E27FC236}">
                <a16:creationId xmlns:a16="http://schemas.microsoft.com/office/drawing/2014/main" id="{5FDEEC59-571C-9D34-09B6-C9695AC63701}"/>
              </a:ext>
            </a:extLst>
          </p:cNvPr>
          <p:cNvSpPr>
            <a:spLocks noGrp="1"/>
          </p:cNvSpPr>
          <p:nvPr>
            <p:ph type="sldNum" sz="quarter" idx="5"/>
          </p:nvPr>
        </p:nvSpPr>
        <p:spPr/>
        <p:txBody>
          <a:bodyPr/>
          <a:lstStyle/>
          <a:p>
            <a:fld id="{D5BB633E-48BB-924E-ACFF-4E96A80BA32E}" type="slidenum">
              <a:rPr lang="en-US" smtClean="0"/>
              <a:t>4</a:t>
            </a:fld>
            <a:endParaRPr lang="en-US"/>
          </a:p>
        </p:txBody>
      </p:sp>
    </p:spTree>
    <p:extLst>
      <p:ext uri="{BB962C8B-B14F-4D97-AF65-F5344CB8AC3E}">
        <p14:creationId xmlns:p14="http://schemas.microsoft.com/office/powerpoint/2010/main" val="2664389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A3E5F-8EB6-732A-21A2-B691060CF9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C8C651-4D19-29E3-BDEC-D2C4532780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F3CC22-A092-70B4-820D-57DB7D04B341}"/>
              </a:ext>
            </a:extLst>
          </p:cNvPr>
          <p:cNvSpPr>
            <a:spLocks noGrp="1"/>
          </p:cNvSpPr>
          <p:nvPr>
            <p:ph type="body" idx="1"/>
          </p:nvPr>
        </p:nvSpPr>
        <p:spPr/>
        <p:txBody>
          <a:bodyPr/>
          <a:lstStyle/>
          <a:p>
            <a:r>
              <a:rPr lang="en-US" dirty="0"/>
              <a:t>Love maps = detailed knowledge of partner's likes, dislikes, hopes, fears, dreams. Not just surface level. Ask: "When did you last learn something new about your partner?" Fondness &amp; admiration = actively expressing what you appreciate. These aren't automatic - they require intention and practice. The friendship system combats taking each other for granted.</a:t>
            </a:r>
          </a:p>
        </p:txBody>
      </p:sp>
      <p:sp>
        <p:nvSpPr>
          <p:cNvPr id="4" name="Slide Number Placeholder 3">
            <a:extLst>
              <a:ext uri="{FF2B5EF4-FFF2-40B4-BE49-F238E27FC236}">
                <a16:creationId xmlns:a16="http://schemas.microsoft.com/office/drawing/2014/main" id="{A91F1FC0-1101-EF83-229B-F1F822B68665}"/>
              </a:ext>
            </a:extLst>
          </p:cNvPr>
          <p:cNvSpPr>
            <a:spLocks noGrp="1"/>
          </p:cNvSpPr>
          <p:nvPr>
            <p:ph type="sldNum" sz="quarter" idx="5"/>
          </p:nvPr>
        </p:nvSpPr>
        <p:spPr/>
        <p:txBody>
          <a:bodyPr/>
          <a:lstStyle/>
          <a:p>
            <a:fld id="{D5BB633E-48BB-924E-ACFF-4E96A80BA32E}" type="slidenum">
              <a:rPr lang="en-US" smtClean="0"/>
              <a:t>5</a:t>
            </a:fld>
            <a:endParaRPr lang="en-US"/>
          </a:p>
        </p:txBody>
      </p:sp>
    </p:spTree>
    <p:extLst>
      <p:ext uri="{BB962C8B-B14F-4D97-AF65-F5344CB8AC3E}">
        <p14:creationId xmlns:p14="http://schemas.microsoft.com/office/powerpoint/2010/main" val="3823749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1C3AE-9022-6024-C457-E04B8E11B9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F82EC7-C8D5-346F-E4D6-8912E76728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B6B818-1AEC-5E1A-FEFC-DC71F854D661}"/>
              </a:ext>
            </a:extLst>
          </p:cNvPr>
          <p:cNvSpPr>
            <a:spLocks noGrp="1"/>
          </p:cNvSpPr>
          <p:nvPr>
            <p:ph type="body" idx="1"/>
          </p:nvPr>
        </p:nvSpPr>
        <p:spPr/>
        <p:txBody>
          <a:bodyPr/>
          <a:lstStyle/>
          <a:p>
            <a:r>
              <a:rPr lang="en-US" dirty="0"/>
              <a:t>Conflict is normal and inevitable. It's HOW we handle it that matters. Turning toward = responding when partner reaches out. Positive perspective = assuming good intent. Accepting influence = being willing to compromise. Soft start-ups = beginning difficult conversations gently. Explain that mastering these skills doesn't eliminate conflict but makes it productive rather than destructive.</a:t>
            </a:r>
          </a:p>
        </p:txBody>
      </p:sp>
      <p:sp>
        <p:nvSpPr>
          <p:cNvPr id="4" name="Slide Number Placeholder 3">
            <a:extLst>
              <a:ext uri="{FF2B5EF4-FFF2-40B4-BE49-F238E27FC236}">
                <a16:creationId xmlns:a16="http://schemas.microsoft.com/office/drawing/2014/main" id="{1FF2F73E-B18B-152E-5051-CA8BD3AE718A}"/>
              </a:ext>
            </a:extLst>
          </p:cNvPr>
          <p:cNvSpPr>
            <a:spLocks noGrp="1"/>
          </p:cNvSpPr>
          <p:nvPr>
            <p:ph type="sldNum" sz="quarter" idx="5"/>
          </p:nvPr>
        </p:nvSpPr>
        <p:spPr/>
        <p:txBody>
          <a:bodyPr/>
          <a:lstStyle/>
          <a:p>
            <a:fld id="{D5BB633E-48BB-924E-ACFF-4E96A80BA32E}" type="slidenum">
              <a:rPr lang="en-US" smtClean="0"/>
              <a:t>6</a:t>
            </a:fld>
            <a:endParaRPr lang="en-US"/>
          </a:p>
        </p:txBody>
      </p:sp>
    </p:spTree>
    <p:extLst>
      <p:ext uri="{BB962C8B-B14F-4D97-AF65-F5344CB8AC3E}">
        <p14:creationId xmlns:p14="http://schemas.microsoft.com/office/powerpoint/2010/main" val="2140817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14536-E7A0-2D9D-D989-03FFCE9F4E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5CE6D3-8086-0E8C-9858-6A17AAC450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5AA583-F1EF-DEA1-34C2-07369D22D08F}"/>
              </a:ext>
            </a:extLst>
          </p:cNvPr>
          <p:cNvSpPr>
            <a:spLocks noGrp="1"/>
          </p:cNvSpPr>
          <p:nvPr>
            <p:ph type="body" idx="1"/>
          </p:nvPr>
        </p:nvSpPr>
        <p:spPr/>
        <p:txBody>
          <a:bodyPr/>
          <a:lstStyle/>
          <a:p>
            <a:r>
              <a:rPr lang="en-US" dirty="0"/>
              <a:t>This system is about building a life together that honors both partners' dreams. It's not about one person sacrificing for the other. Requires dialogue about values, traditions, life goals. Ask couples to think: "Do we have shared rituals? Do we know each other's dreams?" This system strengthens when friendship is strong and conflict skills are solid.</a:t>
            </a:r>
          </a:p>
        </p:txBody>
      </p:sp>
      <p:sp>
        <p:nvSpPr>
          <p:cNvPr id="4" name="Slide Number Placeholder 3">
            <a:extLst>
              <a:ext uri="{FF2B5EF4-FFF2-40B4-BE49-F238E27FC236}">
                <a16:creationId xmlns:a16="http://schemas.microsoft.com/office/drawing/2014/main" id="{1D0EA50F-1217-5FFC-3801-996DDF461168}"/>
              </a:ext>
            </a:extLst>
          </p:cNvPr>
          <p:cNvSpPr>
            <a:spLocks noGrp="1"/>
          </p:cNvSpPr>
          <p:nvPr>
            <p:ph type="sldNum" sz="quarter" idx="5"/>
          </p:nvPr>
        </p:nvSpPr>
        <p:spPr/>
        <p:txBody>
          <a:bodyPr/>
          <a:lstStyle/>
          <a:p>
            <a:fld id="{D5BB633E-48BB-924E-ACFF-4E96A80BA32E}" type="slidenum">
              <a:rPr lang="en-US" smtClean="0"/>
              <a:t>7</a:t>
            </a:fld>
            <a:endParaRPr lang="en-US"/>
          </a:p>
        </p:txBody>
      </p:sp>
    </p:spTree>
    <p:extLst>
      <p:ext uri="{BB962C8B-B14F-4D97-AF65-F5344CB8AC3E}">
        <p14:creationId xmlns:p14="http://schemas.microsoft.com/office/powerpoint/2010/main" val="4010407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18972-3CD7-78C2-9791-979D9069F9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16D6F7-5D69-07F7-F806-26F866464F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E3449-42F6-75A7-83F1-9817790A6EC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525E02-C710-8196-5DBB-8376A24211C6}"/>
              </a:ext>
            </a:extLst>
          </p:cNvPr>
          <p:cNvSpPr>
            <a:spLocks noGrp="1"/>
          </p:cNvSpPr>
          <p:nvPr>
            <p:ph type="sldNum" sz="quarter" idx="5"/>
          </p:nvPr>
        </p:nvSpPr>
        <p:spPr/>
        <p:txBody>
          <a:bodyPr/>
          <a:lstStyle/>
          <a:p>
            <a:fld id="{D5BB633E-48BB-924E-ACFF-4E96A80BA32E}" type="slidenum">
              <a:rPr lang="en-US" smtClean="0"/>
              <a:t>8</a:t>
            </a:fld>
            <a:endParaRPr lang="en-US"/>
          </a:p>
        </p:txBody>
      </p:sp>
    </p:spTree>
    <p:extLst>
      <p:ext uri="{BB962C8B-B14F-4D97-AF65-F5344CB8AC3E}">
        <p14:creationId xmlns:p14="http://schemas.microsoft.com/office/powerpoint/2010/main" val="41721532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17C89-F43F-BA20-25A6-F9CE47E2E5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5F52C9-A76F-D484-13FA-33AA758039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13E474-BD80-D352-B32F-FFE467019313}"/>
              </a:ext>
            </a:extLst>
          </p:cNvPr>
          <p:cNvSpPr>
            <a:spLocks noGrp="1"/>
          </p:cNvSpPr>
          <p:nvPr>
            <p:ph type="body" idx="1"/>
          </p:nvPr>
        </p:nvSpPr>
        <p:spPr/>
        <p:txBody>
          <a:bodyPr/>
          <a:lstStyle/>
          <a:p>
            <a:r>
              <a:rPr lang="en-US" dirty="0"/>
              <a:t>These are four COMMON sources, not exhaustive. Couples may identify others. What's important is recognizing patterns in your own relationship. We'll explore each area with specific examples and practical tools. As we discuss each, think about which resonates most with your relationship.</a:t>
            </a:r>
          </a:p>
        </p:txBody>
      </p:sp>
      <p:sp>
        <p:nvSpPr>
          <p:cNvPr id="4" name="Slide Number Placeholder 3">
            <a:extLst>
              <a:ext uri="{FF2B5EF4-FFF2-40B4-BE49-F238E27FC236}">
                <a16:creationId xmlns:a16="http://schemas.microsoft.com/office/drawing/2014/main" id="{23A8CA2F-E6B6-266F-2810-DACAE21B3948}"/>
              </a:ext>
            </a:extLst>
          </p:cNvPr>
          <p:cNvSpPr>
            <a:spLocks noGrp="1"/>
          </p:cNvSpPr>
          <p:nvPr>
            <p:ph type="sldNum" sz="quarter" idx="5"/>
          </p:nvPr>
        </p:nvSpPr>
        <p:spPr/>
        <p:txBody>
          <a:bodyPr/>
          <a:lstStyle/>
          <a:p>
            <a:fld id="{D5BB633E-48BB-924E-ACFF-4E96A80BA32E}" type="slidenum">
              <a:rPr lang="en-US" smtClean="0"/>
              <a:t>9</a:t>
            </a:fld>
            <a:endParaRPr lang="en-US"/>
          </a:p>
        </p:txBody>
      </p:sp>
    </p:spTree>
    <p:extLst>
      <p:ext uri="{BB962C8B-B14F-4D97-AF65-F5344CB8AC3E}">
        <p14:creationId xmlns:p14="http://schemas.microsoft.com/office/powerpoint/2010/main" val="3895524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B2EC6-A7BD-9EF5-36EC-7C045163ED5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83C6C5-7D2C-422F-55E2-1B0F560081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0275FB3-4E20-90AA-9B6E-33C833A8381C}"/>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5" name="Footer Placeholder 4">
            <a:extLst>
              <a:ext uri="{FF2B5EF4-FFF2-40B4-BE49-F238E27FC236}">
                <a16:creationId xmlns:a16="http://schemas.microsoft.com/office/drawing/2014/main" id="{A24276D5-DBB4-8C41-E1FD-56E27BAEB0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788BA8-253D-15DA-8002-12052BEE0BA8}"/>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373573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6707-1125-EB84-9F7F-54EE8DB269B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85D78E-570B-89EC-B380-170A8321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8BC3DC-7358-C97C-5AAD-332D2953291F}"/>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5" name="Footer Placeholder 4">
            <a:extLst>
              <a:ext uri="{FF2B5EF4-FFF2-40B4-BE49-F238E27FC236}">
                <a16:creationId xmlns:a16="http://schemas.microsoft.com/office/drawing/2014/main" id="{01FBAC97-B17D-9511-E432-94231A90BD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EA7534-25F9-6C09-A94F-8ADDF1D1CA67}"/>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32161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FE8AE5-AAC4-285A-A8AA-ECABDF0E03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5B44401-00E6-91AB-89A4-C060FF73862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CCFA68-6A9B-BC31-DA70-EC690602E873}"/>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5" name="Footer Placeholder 4">
            <a:extLst>
              <a:ext uri="{FF2B5EF4-FFF2-40B4-BE49-F238E27FC236}">
                <a16:creationId xmlns:a16="http://schemas.microsoft.com/office/drawing/2014/main" id="{52EB8F24-F487-E8CE-67F3-F578B1827F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44CD2B-BB33-1200-7861-D4FA2BA18CD5}"/>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118856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760FC-898B-3E84-0B45-2A533249CF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DA2159-D079-7431-D044-11404F653D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EE8AB2-3382-CA59-72F2-4FB214F077E1}"/>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5" name="Footer Placeholder 4">
            <a:extLst>
              <a:ext uri="{FF2B5EF4-FFF2-40B4-BE49-F238E27FC236}">
                <a16:creationId xmlns:a16="http://schemas.microsoft.com/office/drawing/2014/main" id="{322F9D46-F58D-C787-27AD-DEAB1F10C3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C85D13-F8F6-28A3-BF0D-74D291F31796}"/>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851014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BDD83-3078-1040-5DC8-59FAA8D264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5DB9CD-95A6-664E-190C-E4D41DD348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5B40C4B-0DAE-1343-1955-0C0752AF7118}"/>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5" name="Footer Placeholder 4">
            <a:extLst>
              <a:ext uri="{FF2B5EF4-FFF2-40B4-BE49-F238E27FC236}">
                <a16:creationId xmlns:a16="http://schemas.microsoft.com/office/drawing/2014/main" id="{B7E1FDB3-B549-0D4A-CF6A-EE6D335A68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EB10E3-3770-B2D5-DB66-7D79A25B03BC}"/>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1868838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BB0B2-E424-53CA-9651-03B101EBB7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C0CE1D-FBF9-EFC8-3E4A-4DB3FCE2DB1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2B6172-1A93-60BE-3DC2-257A9020EC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191E2E-4941-0830-8202-8CF64D556A80}"/>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6" name="Footer Placeholder 5">
            <a:extLst>
              <a:ext uri="{FF2B5EF4-FFF2-40B4-BE49-F238E27FC236}">
                <a16:creationId xmlns:a16="http://schemas.microsoft.com/office/drawing/2014/main" id="{11A5080A-DE72-A6DE-3E6E-AAC194266E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C0C037-FBEA-5F9E-7407-BECBD9503828}"/>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1297127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55D20-683A-2A73-CC81-64AA07FF24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835CB6-E3DF-E8DD-1AA6-D4863B83FB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021649A-8252-95CF-06A7-13155209931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829FF7-15A1-1537-FE9A-9ED214291F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D9B2A4-B9C2-5DD0-BE4A-F430D0C12D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447946-841C-D24D-BDB6-ECA5D91AD3E8}"/>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8" name="Footer Placeholder 7">
            <a:extLst>
              <a:ext uri="{FF2B5EF4-FFF2-40B4-BE49-F238E27FC236}">
                <a16:creationId xmlns:a16="http://schemas.microsoft.com/office/drawing/2014/main" id="{5519B824-1158-76BE-C8EA-B3892B00732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78E5073-0CFF-B3E8-E2A5-0F70438171EB}"/>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3950687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9991A-A392-D4FF-59F3-EAC56A21B01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D8BC08-0451-66CB-9370-735CB9851D16}"/>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4" name="Footer Placeholder 3">
            <a:extLst>
              <a:ext uri="{FF2B5EF4-FFF2-40B4-BE49-F238E27FC236}">
                <a16:creationId xmlns:a16="http://schemas.microsoft.com/office/drawing/2014/main" id="{EDF9C371-4F71-6012-A10A-5211BF0540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079BC9-2095-D661-6C0C-D41B087AEC72}"/>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941778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8B4A9B-D602-8BF7-05C9-526AA1E6782E}"/>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3" name="Footer Placeholder 2">
            <a:extLst>
              <a:ext uri="{FF2B5EF4-FFF2-40B4-BE49-F238E27FC236}">
                <a16:creationId xmlns:a16="http://schemas.microsoft.com/office/drawing/2014/main" id="{1EDC7BD5-3ABB-A2DC-E2E0-4FBB8C9A850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C6B98D7-9BD3-3312-6859-FE7141A65E4B}"/>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3608654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DC759-2E09-DDF3-34A7-5B649302BB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7E0E913-5F9C-B5D1-2B30-2BE292524E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16DB39-C1F4-1AE2-758B-37DA4823C1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A0D03C-EDE9-46D2-F429-45B6450665CC}"/>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6" name="Footer Placeholder 5">
            <a:extLst>
              <a:ext uri="{FF2B5EF4-FFF2-40B4-BE49-F238E27FC236}">
                <a16:creationId xmlns:a16="http://schemas.microsoft.com/office/drawing/2014/main" id="{60CCDE0D-4564-2CFA-93E6-1C9D062944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C86602-2CF4-48DD-2CA5-B8A7C09667E2}"/>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830973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67DAC-A775-CCD4-745D-7D403FE8EC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265CB77-8734-649D-BFF3-2F95B48F1B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13842AD-D2B3-BA5F-5B9E-B80134FF51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F63777-D790-063D-F369-7EC6A39387ED}"/>
              </a:ext>
            </a:extLst>
          </p:cNvPr>
          <p:cNvSpPr>
            <a:spLocks noGrp="1"/>
          </p:cNvSpPr>
          <p:nvPr>
            <p:ph type="dt" sz="half" idx="10"/>
          </p:nvPr>
        </p:nvSpPr>
        <p:spPr/>
        <p:txBody>
          <a:bodyPr/>
          <a:lstStyle/>
          <a:p>
            <a:fld id="{14B1DF37-1C66-0649-996C-6FF05EFCAAF8}" type="datetimeFigureOut">
              <a:rPr lang="en-US" smtClean="0"/>
              <a:t>12/8/25</a:t>
            </a:fld>
            <a:endParaRPr lang="en-US"/>
          </a:p>
        </p:txBody>
      </p:sp>
      <p:sp>
        <p:nvSpPr>
          <p:cNvPr id="6" name="Footer Placeholder 5">
            <a:extLst>
              <a:ext uri="{FF2B5EF4-FFF2-40B4-BE49-F238E27FC236}">
                <a16:creationId xmlns:a16="http://schemas.microsoft.com/office/drawing/2014/main" id="{A78828F7-FA06-8235-1F3A-043712CD15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5BD864-8A49-4130-B700-2DBB7FE16DED}"/>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1012129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8747B2-04B1-FDD3-5BD2-1FAF373DB5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0C4F55B-03EB-E5A4-1B3A-410DD38D14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3D0136-16C9-D60B-E85F-5F3CA4AF1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B1DF37-1C66-0649-996C-6FF05EFCAAF8}" type="datetimeFigureOut">
              <a:rPr lang="en-US" smtClean="0"/>
              <a:t>12/8/25</a:t>
            </a:fld>
            <a:endParaRPr lang="en-US"/>
          </a:p>
        </p:txBody>
      </p:sp>
      <p:sp>
        <p:nvSpPr>
          <p:cNvPr id="5" name="Footer Placeholder 4">
            <a:extLst>
              <a:ext uri="{FF2B5EF4-FFF2-40B4-BE49-F238E27FC236}">
                <a16:creationId xmlns:a16="http://schemas.microsoft.com/office/drawing/2014/main" id="{43E619AE-8658-D15A-6A3F-40D1668F3F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037FF53-E3E0-4BE1-231D-E9661DFB8A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8F3D5A-5327-B64E-9D18-28BB88747469}" type="slidenum">
              <a:rPr lang="en-US" smtClean="0"/>
              <a:t>‹#›</a:t>
            </a:fld>
            <a:endParaRPr lang="en-US"/>
          </a:p>
        </p:txBody>
      </p:sp>
    </p:spTree>
    <p:extLst>
      <p:ext uri="{BB962C8B-B14F-4D97-AF65-F5344CB8AC3E}">
        <p14:creationId xmlns:p14="http://schemas.microsoft.com/office/powerpoint/2010/main" val="1850254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9224FA8-C655-E963-CB5D-52BBCE25359E}"/>
              </a:ext>
            </a:extLst>
          </p:cNvPr>
          <p:cNvPicPr>
            <a:picLocks noChangeAspect="1"/>
          </p:cNvPicPr>
          <p:nvPr/>
        </p:nvPicPr>
        <p:blipFill>
          <a:blip r:embed="rId3"/>
          <a:srcRect/>
          <a:stretch/>
        </p:blipFill>
        <p:spPr>
          <a:xfrm>
            <a:off x="1525" y="-2717"/>
            <a:ext cx="12188950" cy="6863434"/>
          </a:xfrm>
          <a:prstGeom prst="rect">
            <a:avLst/>
          </a:prstGeom>
        </p:spPr>
      </p:pic>
      <p:sp>
        <p:nvSpPr>
          <p:cNvPr id="7" name="TextBox 6">
            <a:extLst>
              <a:ext uri="{FF2B5EF4-FFF2-40B4-BE49-F238E27FC236}">
                <a16:creationId xmlns:a16="http://schemas.microsoft.com/office/drawing/2014/main" id="{A199443E-AF7C-A13C-79E5-12C52DF9A00A}"/>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77BAE9AB-5838-2571-5476-8EE16D14439B}"/>
              </a:ext>
            </a:extLst>
          </p:cNvPr>
          <p:cNvSpPr/>
          <p:nvPr/>
        </p:nvSpPr>
        <p:spPr>
          <a:xfrm>
            <a:off x="11630240" y="3229738"/>
            <a:ext cx="2208178" cy="2490572"/>
          </a:xfrm>
          <a:prstGeom prst="roundRect">
            <a:avLst>
              <a:gd name="adj" fmla="val 6094"/>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A5DD2C70-DC4F-C861-E6C8-ABC1B936BF8C}"/>
              </a:ext>
            </a:extLst>
          </p:cNvPr>
          <p:cNvSpPr txBox="1"/>
          <p:nvPr/>
        </p:nvSpPr>
        <p:spPr>
          <a:xfrm>
            <a:off x="4557628" y="3218852"/>
            <a:ext cx="7037035" cy="2657138"/>
          </a:xfrm>
          <a:prstGeom prst="rect">
            <a:avLst/>
          </a:prstGeom>
          <a:noFill/>
        </p:spPr>
        <p:txBody>
          <a:bodyPr wrap="square" rtlCol="0">
            <a:spAutoFit/>
          </a:bodyPr>
          <a:lstStyle/>
          <a:p>
            <a:pPr algn="r">
              <a:lnSpc>
                <a:spcPts val="4000"/>
              </a:lnSpc>
            </a:pPr>
            <a:r>
              <a:rPr lang="en-US" sz="38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38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38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10" name="TextBox 9">
            <a:extLst>
              <a:ext uri="{FF2B5EF4-FFF2-40B4-BE49-F238E27FC236}">
                <a16:creationId xmlns:a16="http://schemas.microsoft.com/office/drawing/2014/main" id="{4ED4C082-9EC3-878D-6CB1-9A3F53119AE0}"/>
              </a:ext>
            </a:extLst>
          </p:cNvPr>
          <p:cNvSpPr txBox="1"/>
          <p:nvPr/>
        </p:nvSpPr>
        <p:spPr>
          <a:xfrm>
            <a:off x="5933858" y="5787040"/>
            <a:ext cx="5554726" cy="335756"/>
          </a:xfrm>
          <a:prstGeom prst="rect">
            <a:avLst/>
          </a:prstGeom>
          <a:noFill/>
        </p:spPr>
        <p:txBody>
          <a:bodyPr wrap="none" rtlCol="0">
            <a:spAutoFit/>
          </a:bodyPr>
          <a:lstStyle/>
          <a:p>
            <a:pPr algn="r"/>
            <a:r>
              <a:rPr lang="en-US" b="1" dirty="0">
                <a:solidFill>
                  <a:schemeClr val="accent2">
                    <a:lumMod val="50000"/>
                  </a:schemeClr>
                </a:solidFill>
                <a:latin typeface="Noto Sans" panose="020B0502040504020204" pitchFamily="34" charset="0"/>
                <a:ea typeface="Noto Sans" panose="020B0502040504020204" pitchFamily="34" charset="0"/>
                <a:cs typeface="Noto Sans" panose="020B0502040504020204" pitchFamily="34" charset="0"/>
              </a:rPr>
              <a:t>PRESENTED BY: (ADD PRESENTER’S NAME HERE)</a:t>
            </a:r>
          </a:p>
        </p:txBody>
      </p:sp>
      <p:sp>
        <p:nvSpPr>
          <p:cNvPr id="12" name="TextBox 11">
            <a:extLst>
              <a:ext uri="{FF2B5EF4-FFF2-40B4-BE49-F238E27FC236}">
                <a16:creationId xmlns:a16="http://schemas.microsoft.com/office/drawing/2014/main" id="{D4B7D556-ADE6-E61D-723A-9A86A99C6EFC}"/>
              </a:ext>
            </a:extLst>
          </p:cNvPr>
          <p:cNvSpPr txBox="1"/>
          <p:nvPr/>
        </p:nvSpPr>
        <p:spPr>
          <a:xfrm>
            <a:off x="6437970" y="6253929"/>
            <a:ext cx="5050613" cy="738664"/>
          </a:xfrm>
          <a:prstGeom prst="rect">
            <a:avLst/>
          </a:prstGeom>
          <a:noFill/>
        </p:spPr>
        <p:txBody>
          <a:bodyPr wrap="square">
            <a:spAutoFit/>
          </a:bodyPr>
          <a:lstStyle/>
          <a:p>
            <a:pPr algn="r"/>
            <a:r>
              <a:rPr lang="en-US" sz="1400" dirty="0">
                <a:latin typeface="Noto Sans" panose="020B0502040504020204" pitchFamily="34" charset="0"/>
                <a:ea typeface="Noto Sans" panose="020B0502040504020204" pitchFamily="34" charset="0"/>
                <a:cs typeface="Noto Sans" panose="020B0502040504020204" pitchFamily="34" charset="0"/>
              </a:rPr>
              <a:t>Written by Heather Beeson, Elizabeth James,</a:t>
            </a:r>
            <a:br>
              <a:rPr lang="en-US" sz="1400" dirty="0">
                <a:latin typeface="Noto Sans" panose="020B0502040504020204" pitchFamily="34" charset="0"/>
                <a:ea typeface="Noto Sans" panose="020B0502040504020204" pitchFamily="34" charset="0"/>
                <a:cs typeface="Noto Sans" panose="020B0502040504020204" pitchFamily="34" charset="0"/>
              </a:rPr>
            </a:br>
            <a:r>
              <a:rPr lang="en-US" sz="1400" dirty="0">
                <a:latin typeface="Noto Sans" panose="020B0502040504020204" pitchFamily="34" charset="0"/>
                <a:ea typeface="Noto Sans" panose="020B0502040504020204" pitchFamily="34" charset="0"/>
                <a:cs typeface="Noto Sans" panose="020B0502040504020204" pitchFamily="34" charset="0"/>
              </a:rPr>
              <a:t>Bryan </a:t>
            </a:r>
            <a:r>
              <a:rPr lang="en-US" sz="1400" dirty="0" err="1">
                <a:latin typeface="Noto Sans" panose="020B0502040504020204" pitchFamily="34" charset="0"/>
                <a:ea typeface="Noto Sans" panose="020B0502040504020204" pitchFamily="34" charset="0"/>
                <a:cs typeface="Noto Sans" panose="020B0502040504020204" pitchFamily="34" charset="0"/>
              </a:rPr>
              <a:t>Cafferky</a:t>
            </a:r>
            <a:r>
              <a:rPr lang="en-US" sz="1400" dirty="0">
                <a:latin typeface="Noto Sans" panose="020B0502040504020204" pitchFamily="34" charset="0"/>
                <a:ea typeface="Noto Sans" panose="020B0502040504020204" pitchFamily="34" charset="0"/>
                <a:cs typeface="Noto Sans" panose="020B0502040504020204" pitchFamily="34" charset="0"/>
              </a:rPr>
              <a:t>, </a:t>
            </a:r>
            <a:r>
              <a:rPr lang="en-US" sz="1400" dirty="0" err="1">
                <a:latin typeface="Noto Sans" panose="020B0502040504020204" pitchFamily="34" charset="0"/>
                <a:ea typeface="Noto Sans" panose="020B0502040504020204" pitchFamily="34" charset="0"/>
                <a:cs typeface="Noto Sans" panose="020B0502040504020204" pitchFamily="34" charset="0"/>
              </a:rPr>
              <a:t>Shondel</a:t>
            </a:r>
            <a:r>
              <a:rPr lang="en-US" sz="1400" dirty="0">
                <a:latin typeface="Noto Sans" panose="020B0502040504020204" pitchFamily="34" charset="0"/>
                <a:ea typeface="Noto Sans" panose="020B0502040504020204" pitchFamily="34" charset="0"/>
                <a:cs typeface="Noto Sans" panose="020B0502040504020204" pitchFamily="34" charset="0"/>
              </a:rPr>
              <a:t> </a:t>
            </a:r>
            <a:r>
              <a:rPr lang="en-US" sz="1400" dirty="0" err="1">
                <a:latin typeface="Noto Sans" panose="020B0502040504020204" pitchFamily="34" charset="0"/>
                <a:ea typeface="Noto Sans" panose="020B0502040504020204" pitchFamily="34" charset="0"/>
                <a:cs typeface="Noto Sans" panose="020B0502040504020204" pitchFamily="34" charset="0"/>
              </a:rPr>
              <a:t>Mishaw</a:t>
            </a:r>
            <a:r>
              <a:rPr lang="en-US" sz="1400" dirty="0">
                <a:latin typeface="Noto Sans" panose="020B0502040504020204" pitchFamily="34" charset="0"/>
                <a:ea typeface="Noto Sans" panose="020B0502040504020204" pitchFamily="34" charset="0"/>
                <a:cs typeface="Noto Sans" panose="020B0502040504020204" pitchFamily="34" charset="0"/>
              </a:rPr>
              <a:t>, and Monique Willis</a:t>
            </a:r>
          </a:p>
          <a:p>
            <a:pPr algn="r"/>
            <a:endParaRPr lang="en-US" sz="1400" dirty="0">
              <a:latin typeface="Noto Sans" panose="020B0502040504020204" pitchFamily="34" charset="0"/>
              <a:ea typeface="Noto Sans" panose="020B0502040504020204" pitchFamily="34" charset="0"/>
              <a:cs typeface="Noto Sans" panose="020B0502040504020204" pitchFamily="34" charset="0"/>
            </a:endParaRPr>
          </a:p>
        </p:txBody>
      </p:sp>
      <p:grpSp>
        <p:nvGrpSpPr>
          <p:cNvPr id="16" name="Group 15">
            <a:extLst>
              <a:ext uri="{FF2B5EF4-FFF2-40B4-BE49-F238E27FC236}">
                <a16:creationId xmlns:a16="http://schemas.microsoft.com/office/drawing/2014/main" id="{0A3664BB-1769-503A-B8DF-449CEDB8A881}"/>
              </a:ext>
            </a:extLst>
          </p:cNvPr>
          <p:cNvGrpSpPr/>
          <p:nvPr/>
        </p:nvGrpSpPr>
        <p:grpSpPr>
          <a:xfrm>
            <a:off x="10819588" y="61938"/>
            <a:ext cx="1370888" cy="759211"/>
            <a:chOff x="10819588" y="258555"/>
            <a:chExt cx="1370888" cy="759211"/>
          </a:xfrm>
        </p:grpSpPr>
        <p:sp>
          <p:nvSpPr>
            <p:cNvPr id="13" name="TextBox 12">
              <a:extLst>
                <a:ext uri="{FF2B5EF4-FFF2-40B4-BE49-F238E27FC236}">
                  <a16:creationId xmlns:a16="http://schemas.microsoft.com/office/drawing/2014/main" id="{E69392DB-AF19-13CC-4533-5EAD0FEDBBE2}"/>
                </a:ext>
              </a:extLst>
            </p:cNvPr>
            <p:cNvSpPr txBox="1"/>
            <p:nvPr/>
          </p:nvSpPr>
          <p:spPr>
            <a:xfrm>
              <a:off x="10845236" y="258555"/>
              <a:ext cx="1319592" cy="415498"/>
            </a:xfrm>
            <a:prstGeom prst="rect">
              <a:avLst/>
            </a:prstGeom>
            <a:noFill/>
          </p:spPr>
          <p:txBody>
            <a:bodyPr wrap="none" rtlCol="0">
              <a:spAutoFit/>
            </a:bodyPr>
            <a:lstStyle/>
            <a:p>
              <a:pPr algn="ctr"/>
              <a:r>
                <a:rPr lang="en-US" sz="21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STRONG</a:t>
              </a:r>
            </a:p>
          </p:txBody>
        </p:sp>
        <p:sp>
          <p:nvSpPr>
            <p:cNvPr id="14" name="TextBox 13">
              <a:extLst>
                <a:ext uri="{FF2B5EF4-FFF2-40B4-BE49-F238E27FC236}">
                  <a16:creationId xmlns:a16="http://schemas.microsoft.com/office/drawing/2014/main" id="{0C445B23-EB0C-B090-F843-EDA15F59B3D1}"/>
                </a:ext>
              </a:extLst>
            </p:cNvPr>
            <p:cNvSpPr txBox="1"/>
            <p:nvPr/>
          </p:nvSpPr>
          <p:spPr>
            <a:xfrm>
              <a:off x="10819588" y="617656"/>
              <a:ext cx="1370888" cy="400110"/>
            </a:xfrm>
            <a:prstGeom prst="rect">
              <a:avLst/>
            </a:prstGeom>
            <a:noFill/>
          </p:spPr>
          <p:txBody>
            <a:bodyPr wrap="none" rtlCol="0">
              <a:spAutoFit/>
            </a:bodyPr>
            <a:lstStyle/>
            <a:p>
              <a:pPr algn="ctr"/>
              <a:r>
                <a:rPr lang="en-US" sz="2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MISSION</a:t>
              </a:r>
            </a:p>
          </p:txBody>
        </p:sp>
        <p:sp>
          <p:nvSpPr>
            <p:cNvPr id="15" name="TextBox 14">
              <a:extLst>
                <a:ext uri="{FF2B5EF4-FFF2-40B4-BE49-F238E27FC236}">
                  <a16:creationId xmlns:a16="http://schemas.microsoft.com/office/drawing/2014/main" id="{79F14CF6-F184-7A77-9043-6FC5C34442E9}"/>
                </a:ext>
              </a:extLst>
            </p:cNvPr>
            <p:cNvSpPr txBox="1"/>
            <p:nvPr/>
          </p:nvSpPr>
          <p:spPr>
            <a:xfrm>
              <a:off x="10841228" y="542936"/>
              <a:ext cx="1327608" cy="200055"/>
            </a:xfrm>
            <a:prstGeom prst="rect">
              <a:avLst/>
            </a:prstGeom>
            <a:noFill/>
          </p:spPr>
          <p:txBody>
            <a:bodyPr wrap="none" rtlCol="0">
              <a:spAutoFit/>
            </a:bodyPr>
            <a:lstStyle/>
            <a:p>
              <a:pPr algn="ctr"/>
              <a:r>
                <a:rPr lang="en-US" sz="700" b="1" dirty="0">
                  <a:solidFill>
                    <a:schemeClr val="accent4"/>
                  </a:solidFill>
                  <a:latin typeface="Noto Sans ExtraCondensed SemiBo" panose="020B0502040504020204" pitchFamily="34" charset="0"/>
                  <a:ea typeface="Noto Sans ExtraCondensed SemiBo" panose="020B0502040504020204" pitchFamily="34" charset="0"/>
                  <a:cs typeface="Noto Sans ExtraCondensed SemiBo" panose="020B0502040504020204" pitchFamily="34" charset="0"/>
                </a:rPr>
                <a:t>MARRIAGES, FAMILIES, CHURCHES</a:t>
              </a:r>
            </a:p>
          </p:txBody>
        </p:sp>
      </p:grpSp>
      <p:sp>
        <p:nvSpPr>
          <p:cNvPr id="24" name="TextBox 23">
            <a:extLst>
              <a:ext uri="{FF2B5EF4-FFF2-40B4-BE49-F238E27FC236}">
                <a16:creationId xmlns:a16="http://schemas.microsoft.com/office/drawing/2014/main" id="{8BC7B8F8-AA56-68A2-533A-33DAABA988E7}"/>
              </a:ext>
            </a:extLst>
          </p:cNvPr>
          <p:cNvSpPr txBox="1"/>
          <p:nvPr/>
        </p:nvSpPr>
        <p:spPr>
          <a:xfrm>
            <a:off x="561760" y="5600238"/>
            <a:ext cx="2592920" cy="982898"/>
          </a:xfrm>
          <a:prstGeom prst="rect">
            <a:avLst/>
          </a:prstGeom>
          <a:noFill/>
        </p:spPr>
        <p:txBody>
          <a:bodyPr wrap="square" rtlCol="0">
            <a:spAutoFit/>
          </a:bodyPr>
          <a:lstStyle/>
          <a:p>
            <a:pPr>
              <a:lnSpc>
                <a:spcPts val="2300"/>
              </a:lnSpc>
            </a:pPr>
            <a:r>
              <a:rPr lang="en-US" sz="2000" b="1" dirty="0">
                <a:latin typeface="Noto Sans Black" panose="020B0502040504020204" pitchFamily="34" charset="0"/>
                <a:ea typeface="Noto Sans Black" panose="020B0502040504020204" pitchFamily="34" charset="0"/>
                <a:cs typeface="Noto Sans Black" panose="020B0502040504020204" pitchFamily="34" charset="0"/>
              </a:rPr>
              <a:t>FAMILY, FAITH, AND FOCUS IN A DIGITAL WORLD</a:t>
            </a:r>
          </a:p>
        </p:txBody>
      </p:sp>
      <p:sp>
        <p:nvSpPr>
          <p:cNvPr id="25" name="Rounded Rectangle 24">
            <a:extLst>
              <a:ext uri="{FF2B5EF4-FFF2-40B4-BE49-F238E27FC236}">
                <a16:creationId xmlns:a16="http://schemas.microsoft.com/office/drawing/2014/main" id="{78A5C427-3614-33BD-68E1-D21A2C74B7DD}"/>
              </a:ext>
            </a:extLst>
          </p:cNvPr>
          <p:cNvSpPr/>
          <p:nvPr/>
        </p:nvSpPr>
        <p:spPr>
          <a:xfrm>
            <a:off x="-1669757" y="5680502"/>
            <a:ext cx="2208178" cy="773461"/>
          </a:xfrm>
          <a:prstGeom prst="roundRect">
            <a:avLst>
              <a:gd name="adj" fmla="val 6094"/>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7431964F-1628-D465-AA5D-7005ECF73A3F}"/>
              </a:ext>
            </a:extLst>
          </p:cNvPr>
          <p:cNvSpPr txBox="1"/>
          <p:nvPr/>
        </p:nvSpPr>
        <p:spPr>
          <a:xfrm>
            <a:off x="590591" y="5326559"/>
            <a:ext cx="2136660" cy="353943"/>
          </a:xfrm>
          <a:prstGeom prst="rect">
            <a:avLst/>
          </a:prstGeom>
          <a:noFill/>
        </p:spPr>
        <p:txBody>
          <a:bodyPr wrap="square" rtlCol="0">
            <a:spAutoFit/>
          </a:bodyPr>
          <a:lstStyle/>
          <a:p>
            <a:r>
              <a:rPr lang="en-US" sz="1700" dirty="0">
                <a:latin typeface="Noto Sans ExtraCondensed Medium" panose="020B0502040504020204" pitchFamily="34" charset="0"/>
                <a:ea typeface="Noto Sans ExtraCondensed Medium" panose="020B0502040504020204" pitchFamily="34" charset="0"/>
                <a:cs typeface="Noto Sans ExtraCondensed Medium" panose="020B0502040504020204" pitchFamily="34" charset="0"/>
              </a:rPr>
              <a:t>2026 RESOURCE BOOK</a:t>
            </a:r>
          </a:p>
        </p:txBody>
      </p:sp>
      <p:pic>
        <p:nvPicPr>
          <p:cNvPr id="27" name="Picture 26">
            <a:extLst>
              <a:ext uri="{FF2B5EF4-FFF2-40B4-BE49-F238E27FC236}">
                <a16:creationId xmlns:a16="http://schemas.microsoft.com/office/drawing/2014/main" id="{99FCF628-DE2B-D7B3-1279-BBDD558FC353}"/>
              </a:ext>
            </a:extLst>
          </p:cNvPr>
          <p:cNvPicPr>
            <a:picLocks noChangeAspect="1"/>
          </p:cNvPicPr>
          <p:nvPr/>
        </p:nvPicPr>
        <p:blipFill>
          <a:blip r:embed="rId4"/>
          <a:stretch>
            <a:fillRect/>
          </a:stretch>
        </p:blipFill>
        <p:spPr>
          <a:xfrm>
            <a:off x="152957" y="4886209"/>
            <a:ext cx="1761381" cy="436449"/>
          </a:xfrm>
          <a:prstGeom prst="rect">
            <a:avLst/>
          </a:prstGeom>
        </p:spPr>
      </p:pic>
    </p:spTree>
    <p:extLst>
      <p:ext uri="{BB962C8B-B14F-4D97-AF65-F5344CB8AC3E}">
        <p14:creationId xmlns:p14="http://schemas.microsoft.com/office/powerpoint/2010/main" val="27497225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EADEB-544E-1E2C-8F12-D9415127FF4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B50DC131-61DB-0FB8-B00B-BC7223182BD2}"/>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C55655ED-6936-22F4-CBD4-E1B8088CB637}"/>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05D8118C-568F-B68D-6687-01FE56BDD820}"/>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FA09DB3B-2974-91AB-3B1C-7E27844ED7A0}"/>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98056F52-A90A-3C4D-8428-20676250E77F}"/>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DYSFUNCTIONAL COMMUNICATION</a:t>
            </a:r>
          </a:p>
        </p:txBody>
      </p:sp>
      <p:sp>
        <p:nvSpPr>
          <p:cNvPr id="2" name="Rounded Rectangle 1">
            <a:extLst>
              <a:ext uri="{FF2B5EF4-FFF2-40B4-BE49-F238E27FC236}">
                <a16:creationId xmlns:a16="http://schemas.microsoft.com/office/drawing/2014/main" id="{E8CD5172-CE9D-8C7B-0B11-995648DF20A9}"/>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90B4BA2-C803-F268-824C-09DD93AA56A2}"/>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33E432F9-7E0E-7355-2ED2-01A697CC76A2}"/>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4A443F9B-0948-4128-C3F2-1BFF028FDDA4}"/>
              </a:ext>
            </a:extLst>
          </p:cNvPr>
          <p:cNvPicPr>
            <a:picLocks noChangeAspect="1"/>
          </p:cNvPicPr>
          <p:nvPr/>
        </p:nvPicPr>
        <p:blipFill>
          <a:blip r:embed="rId4"/>
          <a:stretch>
            <a:fillRect/>
          </a:stretch>
        </p:blipFill>
        <p:spPr>
          <a:xfrm>
            <a:off x="10052192" y="455039"/>
            <a:ext cx="1905000" cy="469900"/>
          </a:xfrm>
          <a:prstGeom prst="rect">
            <a:avLst/>
          </a:prstGeom>
        </p:spPr>
      </p:pic>
      <p:pic>
        <p:nvPicPr>
          <p:cNvPr id="5" name="Picture 4">
            <a:extLst>
              <a:ext uri="{FF2B5EF4-FFF2-40B4-BE49-F238E27FC236}">
                <a16:creationId xmlns:a16="http://schemas.microsoft.com/office/drawing/2014/main" id="{4DC280F9-1265-3D38-29DE-FF1028B0B28A}"/>
              </a:ext>
            </a:extLst>
          </p:cNvPr>
          <p:cNvPicPr>
            <a:picLocks noChangeAspect="1"/>
          </p:cNvPicPr>
          <p:nvPr/>
        </p:nvPicPr>
        <p:blipFill>
          <a:blip r:embed="rId5"/>
          <a:stretch>
            <a:fillRect/>
          </a:stretch>
        </p:blipFill>
        <p:spPr>
          <a:xfrm>
            <a:off x="1896980" y="1441149"/>
            <a:ext cx="8398039" cy="5048172"/>
          </a:xfrm>
          <a:prstGeom prst="rect">
            <a:avLst/>
          </a:prstGeom>
        </p:spPr>
      </p:pic>
    </p:spTree>
    <p:extLst>
      <p:ext uri="{BB962C8B-B14F-4D97-AF65-F5344CB8AC3E}">
        <p14:creationId xmlns:p14="http://schemas.microsoft.com/office/powerpoint/2010/main" val="20530207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85CDB-2379-C18C-79F3-68D8C2D4C88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2BC2089-D79E-B08A-CCA9-62973E869735}"/>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AEA8E8E3-F514-0CCA-9FC0-6EDE00F1BDD0}"/>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1586C144-538E-B0C8-1391-5DA2B1E824C2}"/>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22960D73-3C16-74B6-159B-4615D34BCC4F}"/>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788E9B4D-983C-08A6-B18C-B8D1A8F162F0}"/>
              </a:ext>
            </a:extLst>
          </p:cNvPr>
          <p:cNvSpPr txBox="1"/>
          <p:nvPr/>
        </p:nvSpPr>
        <p:spPr>
          <a:xfrm>
            <a:off x="745120" y="543811"/>
            <a:ext cx="8690710" cy="387286"/>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DYSFUNCTIONAL COMMUNICATION</a:t>
            </a:r>
          </a:p>
        </p:txBody>
      </p:sp>
      <p:sp>
        <p:nvSpPr>
          <p:cNvPr id="2" name="Rounded Rectangle 1">
            <a:extLst>
              <a:ext uri="{FF2B5EF4-FFF2-40B4-BE49-F238E27FC236}">
                <a16:creationId xmlns:a16="http://schemas.microsoft.com/office/drawing/2014/main" id="{CC2CF09F-3194-47CC-565D-D55216339A77}"/>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06803010-62D8-3D25-250F-695C705E583A}"/>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10" name="TextBox 9">
            <a:extLst>
              <a:ext uri="{FF2B5EF4-FFF2-40B4-BE49-F238E27FC236}">
                <a16:creationId xmlns:a16="http://schemas.microsoft.com/office/drawing/2014/main" id="{3EA05615-9586-324D-D1A5-B65058B15BD4}"/>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12" name="Rounded Rectangle 11">
            <a:extLst>
              <a:ext uri="{FF2B5EF4-FFF2-40B4-BE49-F238E27FC236}">
                <a16:creationId xmlns:a16="http://schemas.microsoft.com/office/drawing/2014/main" id="{53E66B73-05B2-3410-6A13-CB3237B4FC90}"/>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 name="Table 2">
            <a:extLst>
              <a:ext uri="{FF2B5EF4-FFF2-40B4-BE49-F238E27FC236}">
                <a16:creationId xmlns:a16="http://schemas.microsoft.com/office/drawing/2014/main" id="{258C9617-5F91-C9EC-14A1-56E4E7FF7EB2}"/>
              </a:ext>
            </a:extLst>
          </p:cNvPr>
          <p:cNvGraphicFramePr>
            <a:graphicFrameLocks noGrp="1"/>
          </p:cNvGraphicFramePr>
          <p:nvPr>
            <p:extLst>
              <p:ext uri="{D42A27DB-BD31-4B8C-83A1-F6EECF244321}">
                <p14:modId xmlns:p14="http://schemas.microsoft.com/office/powerpoint/2010/main" val="2991412811"/>
              </p:ext>
            </p:extLst>
          </p:nvPr>
        </p:nvGraphicFramePr>
        <p:xfrm>
          <a:off x="1074788" y="1586692"/>
          <a:ext cx="10042424" cy="4723653"/>
        </p:xfrm>
        <a:graphic>
          <a:graphicData uri="http://schemas.openxmlformats.org/drawingml/2006/table">
            <a:tbl>
              <a:tblPr firstRow="1" bandRow="1">
                <a:tableStyleId>{5C22544A-7EE6-4342-B048-85BDC9FD1C3A}</a:tableStyleId>
              </a:tblPr>
              <a:tblGrid>
                <a:gridCol w="1268309">
                  <a:extLst>
                    <a:ext uri="{9D8B030D-6E8A-4147-A177-3AD203B41FA5}">
                      <a16:colId xmlns:a16="http://schemas.microsoft.com/office/drawing/2014/main" val="1777755437"/>
                    </a:ext>
                  </a:extLst>
                </a:gridCol>
                <a:gridCol w="2748661">
                  <a:extLst>
                    <a:ext uri="{9D8B030D-6E8A-4147-A177-3AD203B41FA5}">
                      <a16:colId xmlns:a16="http://schemas.microsoft.com/office/drawing/2014/main" val="2969772499"/>
                    </a:ext>
                  </a:extLst>
                </a:gridCol>
                <a:gridCol w="1351193">
                  <a:extLst>
                    <a:ext uri="{9D8B030D-6E8A-4147-A177-3AD203B41FA5}">
                      <a16:colId xmlns:a16="http://schemas.microsoft.com/office/drawing/2014/main" val="3189119226"/>
                    </a:ext>
                  </a:extLst>
                </a:gridCol>
                <a:gridCol w="1673676">
                  <a:extLst>
                    <a:ext uri="{9D8B030D-6E8A-4147-A177-3AD203B41FA5}">
                      <a16:colId xmlns:a16="http://schemas.microsoft.com/office/drawing/2014/main" val="2009875876"/>
                    </a:ext>
                  </a:extLst>
                </a:gridCol>
                <a:gridCol w="3000585">
                  <a:extLst>
                    <a:ext uri="{9D8B030D-6E8A-4147-A177-3AD203B41FA5}">
                      <a16:colId xmlns:a16="http://schemas.microsoft.com/office/drawing/2014/main" val="3996890824"/>
                    </a:ext>
                  </a:extLst>
                </a:gridCol>
              </a:tblGrid>
              <a:tr h="555319">
                <a:tc>
                  <a:txBody>
                    <a:bodyPr/>
                    <a:lstStyle/>
                    <a:p>
                      <a:pPr algn="ctr">
                        <a:lnSpc>
                          <a:spcPct val="100000"/>
                        </a:lnSpc>
                      </a:pPr>
                      <a:r>
                        <a:rPr lang="en-US" sz="1200" b="1" i="0" dirty="0">
                          <a:effectLst/>
                          <a:latin typeface="Noto Sans" panose="020B0502040504020204" pitchFamily="34" charset="0"/>
                          <a:ea typeface="Noto Sans" panose="020B0502040504020204" pitchFamily="34" charset="0"/>
                          <a:cs typeface="Noto Sans" panose="020B0502040504020204" pitchFamily="34" charset="0"/>
                        </a:rPr>
                        <a:t>Horsemen </a:t>
                      </a:r>
                    </a:p>
                  </a:txBody>
                  <a:tcPr marL="85725" marR="42863" marT="42863" marB="85725" anchor="ctr">
                    <a:solidFill>
                      <a:srgbClr val="FA624B"/>
                    </a:solidFill>
                  </a:tcPr>
                </a:tc>
                <a:tc>
                  <a:txBody>
                    <a:bodyPr/>
                    <a:lstStyle/>
                    <a:p>
                      <a:pPr algn="ctr">
                        <a:lnSpc>
                          <a:spcPct val="100000"/>
                        </a:lnSpc>
                      </a:pPr>
                      <a:r>
                        <a:rPr lang="en-US" sz="1200" b="1" i="0" dirty="0">
                          <a:effectLst/>
                          <a:latin typeface="Noto Sans" panose="020B0502040504020204" pitchFamily="34" charset="0"/>
                          <a:ea typeface="Noto Sans" panose="020B0502040504020204" pitchFamily="34" charset="0"/>
                          <a:cs typeface="Noto Sans" panose="020B0502040504020204" pitchFamily="34" charset="0"/>
                        </a:rPr>
                        <a:t>Example of Dysfunctional Communication </a:t>
                      </a:r>
                    </a:p>
                  </a:txBody>
                  <a:tcPr marL="85725" marR="42863" marT="42863" marB="85725" anchor="ctr">
                    <a:solidFill>
                      <a:srgbClr val="FA624B"/>
                    </a:solidFill>
                  </a:tcPr>
                </a:tc>
                <a:tc>
                  <a:txBody>
                    <a:bodyPr/>
                    <a:lstStyle/>
                    <a:p>
                      <a:pPr algn="ctr">
                        <a:lnSpc>
                          <a:spcPct val="100000"/>
                        </a:lnSpc>
                      </a:pPr>
                      <a:r>
                        <a:rPr lang="en-US" sz="1200" b="1" i="0">
                          <a:effectLst/>
                          <a:latin typeface="Noto Sans" panose="020B0502040504020204" pitchFamily="34" charset="0"/>
                          <a:ea typeface="Noto Sans" panose="020B0502040504020204" pitchFamily="34" charset="0"/>
                          <a:cs typeface="Noto Sans" panose="020B0502040504020204" pitchFamily="34" charset="0"/>
                        </a:rPr>
                        <a:t>Felt As...</a:t>
                      </a:r>
                    </a:p>
                  </a:txBody>
                  <a:tcPr marL="85725" marR="42863" marT="42863" marB="85725" anchor="ctr">
                    <a:solidFill>
                      <a:srgbClr val="FA624B"/>
                    </a:solidFill>
                  </a:tcPr>
                </a:tc>
                <a:tc>
                  <a:txBody>
                    <a:bodyPr/>
                    <a:lstStyle/>
                    <a:p>
                      <a:pPr algn="ctr">
                        <a:lnSpc>
                          <a:spcPct val="100000"/>
                        </a:lnSpc>
                      </a:pPr>
                      <a:r>
                        <a:rPr lang="en-US" sz="1200" b="1" i="0" dirty="0">
                          <a:effectLst/>
                          <a:latin typeface="Noto Sans" panose="020B0502040504020204" pitchFamily="34" charset="0"/>
                          <a:ea typeface="Noto Sans" panose="020B0502040504020204" pitchFamily="34" charset="0"/>
                          <a:cs typeface="Noto Sans" panose="020B0502040504020204" pitchFamily="34" charset="0"/>
                        </a:rPr>
                        <a:t>Seen As...</a:t>
                      </a:r>
                    </a:p>
                  </a:txBody>
                  <a:tcPr marL="85725" marR="42863" marT="42863" marB="85725" anchor="ctr">
                    <a:solidFill>
                      <a:srgbClr val="FA624B"/>
                    </a:solidFill>
                  </a:tcPr>
                </a:tc>
                <a:tc>
                  <a:txBody>
                    <a:bodyPr/>
                    <a:lstStyle/>
                    <a:p>
                      <a:pPr algn="ctr">
                        <a:lnSpc>
                          <a:spcPct val="100000"/>
                        </a:lnSpc>
                      </a:pPr>
                      <a:r>
                        <a:rPr lang="en-US" sz="1200" b="1" i="0" dirty="0">
                          <a:effectLst/>
                          <a:latin typeface="Noto Sans" panose="020B0502040504020204" pitchFamily="34" charset="0"/>
                          <a:ea typeface="Noto Sans" panose="020B0502040504020204" pitchFamily="34" charset="0"/>
                          <a:cs typeface="Noto Sans" panose="020B0502040504020204" pitchFamily="34" charset="0"/>
                        </a:rPr>
                        <a:t>Example of Antidote or</a:t>
                      </a:r>
                      <a:br>
                        <a:rPr lang="en-US" sz="1200" b="1" i="0" dirty="0">
                          <a:effectLst/>
                          <a:latin typeface="Noto Sans" panose="020B0502040504020204" pitchFamily="34" charset="0"/>
                          <a:ea typeface="Noto Sans" panose="020B0502040504020204" pitchFamily="34" charset="0"/>
                          <a:cs typeface="Noto Sans" panose="020B0502040504020204" pitchFamily="34" charset="0"/>
                        </a:rPr>
                      </a:br>
                      <a:r>
                        <a:rPr lang="en-US" sz="1200" b="1" i="0" dirty="0">
                          <a:effectLst/>
                          <a:latin typeface="Noto Sans" panose="020B0502040504020204" pitchFamily="34" charset="0"/>
                          <a:ea typeface="Noto Sans" panose="020B0502040504020204" pitchFamily="34" charset="0"/>
                          <a:cs typeface="Noto Sans" panose="020B0502040504020204" pitchFamily="34" charset="0"/>
                        </a:rPr>
                        <a:t>Functional Communication </a:t>
                      </a:r>
                    </a:p>
                  </a:txBody>
                  <a:tcPr marL="85725" marR="42863" marT="42863" marB="85725" anchor="ctr">
                    <a:solidFill>
                      <a:srgbClr val="FA624B"/>
                    </a:solidFill>
                  </a:tcPr>
                </a:tc>
                <a:extLst>
                  <a:ext uri="{0D108BD9-81ED-4DB2-BD59-A6C34878D82A}">
                    <a16:rowId xmlns:a16="http://schemas.microsoft.com/office/drawing/2014/main" val="618188154"/>
                  </a:ext>
                </a:extLst>
              </a:tr>
              <a:tr h="750025">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Criticism</a:t>
                      </a:r>
                    </a:p>
                  </a:txBody>
                  <a:tcPr marL="85725" marR="42863" marT="42863" marB="85725" anchor="ctr">
                    <a:solidFill>
                      <a:srgbClr val="FA624B">
                        <a:alpha val="10342"/>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“You always talk about yourself. Why is everything always about you?”</a:t>
                      </a:r>
                    </a:p>
                  </a:txBody>
                  <a:tcPr marL="85725" marR="42863" marT="42863" marB="85725" anchor="ctr">
                    <a:solidFill>
                      <a:srgbClr val="FA624B">
                        <a:alpha val="10342"/>
                      </a:srgbClr>
                    </a:solidFill>
                  </a:tcPr>
                </a:tc>
                <a:tc>
                  <a:txBody>
                    <a:bodyPr/>
                    <a:lstStyle/>
                    <a:p>
                      <a:pPr algn="ctr">
                        <a:lnSpc>
                          <a:spcPct val="100000"/>
                        </a:lnSpc>
                      </a:pPr>
                      <a:r>
                        <a:rPr lang="en-US" sz="1200" b="0" i="0">
                          <a:effectLst/>
                          <a:latin typeface="Noto Sans" panose="020B0502040504020204" pitchFamily="34" charset="0"/>
                          <a:ea typeface="Noto Sans" panose="020B0502040504020204" pitchFamily="34" charset="0"/>
                          <a:cs typeface="Noto Sans" panose="020B0502040504020204" pitchFamily="34" charset="0"/>
                        </a:rPr>
                        <a:t>Blamed</a:t>
                      </a:r>
                    </a:p>
                  </a:txBody>
                  <a:tcPr marL="85725" marR="42863" marT="42863" marB="85725" anchor="ctr">
                    <a:solidFill>
                      <a:srgbClr val="FA624B">
                        <a:alpha val="10342"/>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“You” language</a:t>
                      </a:r>
                    </a:p>
                  </a:txBody>
                  <a:tcPr marL="85725" marR="42863" marT="42863" marB="85725" anchor="ctr">
                    <a:solidFill>
                      <a:srgbClr val="FA624B">
                        <a:alpha val="10342"/>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“I’m feeling left out of our talk tonight and I need to vent. Can we please talk about my day at work?”</a:t>
                      </a:r>
                    </a:p>
                  </a:txBody>
                  <a:tcPr marL="85725" marR="42863" marT="42863" marB="85725" anchor="ctr">
                    <a:solidFill>
                      <a:srgbClr val="FA624B">
                        <a:alpha val="10342"/>
                      </a:srgbClr>
                    </a:solidFill>
                  </a:tcPr>
                </a:tc>
                <a:extLst>
                  <a:ext uri="{0D108BD9-81ED-4DB2-BD59-A6C34878D82A}">
                    <a16:rowId xmlns:a16="http://schemas.microsoft.com/office/drawing/2014/main" val="3272427771"/>
                  </a:ext>
                </a:extLst>
              </a:tr>
              <a:tr h="944731">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Defensive</a:t>
                      </a:r>
                    </a:p>
                  </a:txBody>
                  <a:tcPr marL="85725" marR="42863" marT="42863"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“It’s not my fault that we’re going to be late. It’s your fault since you always get ready at the last second.”</a:t>
                      </a:r>
                    </a:p>
                  </a:txBody>
                  <a:tcPr marL="85725" marR="42863" marT="42863"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Negative</a:t>
                      </a:r>
                    </a:p>
                  </a:txBody>
                  <a:tcPr marL="85725" marR="42863" marT="42863"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Offensive/ Defensive responses</a:t>
                      </a:r>
                    </a:p>
                  </a:txBody>
                  <a:tcPr marL="85725" marR="42863" marT="42863"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“I don’t like being late, but you’re right. We don’t always have to leave so early. </a:t>
                      </a:r>
                      <a:br>
                        <a:rPr lang="en-US" sz="1200" b="0" i="0" dirty="0">
                          <a:effectLst/>
                          <a:latin typeface="Noto Sans" panose="020B0502040504020204" pitchFamily="34" charset="0"/>
                          <a:ea typeface="Noto Sans" panose="020B0502040504020204" pitchFamily="34" charset="0"/>
                          <a:cs typeface="Noto Sans" panose="020B0502040504020204" pitchFamily="34" charset="0"/>
                        </a:rPr>
                      </a:br>
                      <a:r>
                        <a:rPr lang="en-US" sz="1200" b="0" i="0" dirty="0">
                          <a:effectLst/>
                          <a:latin typeface="Noto Sans" panose="020B0502040504020204" pitchFamily="34" charset="0"/>
                          <a:ea typeface="Noto Sans" panose="020B0502040504020204" pitchFamily="34" charset="0"/>
                          <a:cs typeface="Noto Sans" panose="020B0502040504020204" pitchFamily="34" charset="0"/>
                        </a:rPr>
                        <a:t>I can be a little more flexible.”</a:t>
                      </a:r>
                    </a:p>
                  </a:txBody>
                  <a:tcPr marL="85725" marR="42863" marT="42863" marB="85725" anchor="ctr">
                    <a:solidFill>
                      <a:srgbClr val="FA624B">
                        <a:alpha val="5000"/>
                      </a:srgbClr>
                    </a:solidFill>
                  </a:tcPr>
                </a:tc>
                <a:extLst>
                  <a:ext uri="{0D108BD9-81ED-4DB2-BD59-A6C34878D82A}">
                    <a16:rowId xmlns:a16="http://schemas.microsoft.com/office/drawing/2014/main" val="2992298174"/>
                  </a:ext>
                </a:extLst>
              </a:tr>
              <a:tr h="1139436">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Contempt</a:t>
                      </a:r>
                    </a:p>
                  </a:txBody>
                  <a:tcPr marL="85725" marR="42863" marT="42863" marB="85725" anchor="ctr">
                    <a:solidFill>
                      <a:srgbClr val="FA624B">
                        <a:alpha val="10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You forgot to do the dishes again? Ugh. You are so incredibly useless.” (Rolls eyes.)</a:t>
                      </a:r>
                    </a:p>
                  </a:txBody>
                  <a:tcPr marL="85725" marR="42863" marT="42863" marB="85725" anchor="ctr">
                    <a:solidFill>
                      <a:srgbClr val="FA624B">
                        <a:alpha val="10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Disrespected</a:t>
                      </a:r>
                    </a:p>
                  </a:txBody>
                  <a:tcPr marL="85725" marR="42863" marT="42863" marB="85725" anchor="ctr">
                    <a:solidFill>
                      <a:srgbClr val="FA624B">
                        <a:alpha val="10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Emotional disconnect</a:t>
                      </a:r>
                    </a:p>
                  </a:txBody>
                  <a:tcPr marL="85725" marR="42863" marT="42863" marB="85725" anchor="ctr">
                    <a:solidFill>
                      <a:srgbClr val="FA624B">
                        <a:alpha val="10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“I understand that you’ve been busy lately, but could you please remember to do the dishes when I work late? </a:t>
                      </a:r>
                      <a:br>
                        <a:rPr lang="en-US" sz="1200" b="0" i="0" dirty="0">
                          <a:effectLst/>
                          <a:latin typeface="Noto Sans" panose="020B0502040504020204" pitchFamily="34" charset="0"/>
                          <a:ea typeface="Noto Sans" panose="020B0502040504020204" pitchFamily="34" charset="0"/>
                          <a:cs typeface="Noto Sans" panose="020B0502040504020204" pitchFamily="34" charset="0"/>
                        </a:rPr>
                      </a:br>
                      <a:r>
                        <a:rPr lang="en-US" sz="1200" b="0" i="0" dirty="0">
                          <a:effectLst/>
                          <a:latin typeface="Noto Sans" panose="020B0502040504020204" pitchFamily="34" charset="0"/>
                          <a:ea typeface="Noto Sans" panose="020B0502040504020204" pitchFamily="34" charset="0"/>
                          <a:cs typeface="Noto Sans" panose="020B0502040504020204" pitchFamily="34" charset="0"/>
                        </a:rPr>
                        <a:t>I’d appreciate it.”</a:t>
                      </a:r>
                    </a:p>
                  </a:txBody>
                  <a:tcPr marL="85725" marR="42863" marT="42863" marB="85725" anchor="ctr">
                    <a:solidFill>
                      <a:srgbClr val="FA624B">
                        <a:alpha val="10000"/>
                      </a:srgbClr>
                    </a:solidFill>
                  </a:tcPr>
                </a:tc>
                <a:extLst>
                  <a:ext uri="{0D108BD9-81ED-4DB2-BD59-A6C34878D82A}">
                    <a16:rowId xmlns:a16="http://schemas.microsoft.com/office/drawing/2014/main" val="59009678"/>
                  </a:ext>
                </a:extLst>
              </a:tr>
              <a:tr h="1334142">
                <a:tc>
                  <a:txBody>
                    <a:bodyPr/>
                    <a:lstStyle/>
                    <a:p>
                      <a:pPr algn="ctr">
                        <a:lnSpc>
                          <a:spcPct val="100000"/>
                        </a:lnSpc>
                      </a:pPr>
                      <a:r>
                        <a:rPr lang="en-US" sz="1200" b="0" i="0">
                          <a:effectLst/>
                          <a:latin typeface="Noto Sans" panose="020B0502040504020204" pitchFamily="34" charset="0"/>
                          <a:ea typeface="Noto Sans" panose="020B0502040504020204" pitchFamily="34" charset="0"/>
                          <a:cs typeface="Noto Sans" panose="020B0502040504020204" pitchFamily="34" charset="0"/>
                        </a:rPr>
                        <a:t>Stonewalling</a:t>
                      </a:r>
                    </a:p>
                  </a:txBody>
                  <a:tcPr marL="85725" marR="42863" marT="42863"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“Look, we’ve been through this over and over again. I’m tired of always needing to remind you about—”</a:t>
                      </a:r>
                    </a:p>
                  </a:txBody>
                  <a:tcPr marL="85725" marR="42863" marT="42863"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Rejected/ Unheard</a:t>
                      </a:r>
                    </a:p>
                  </a:txBody>
                  <a:tcPr marL="85725" marR="42863" marT="42863"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Isolation/ Frustration</a:t>
                      </a:r>
                    </a:p>
                  </a:txBody>
                  <a:tcPr marL="85725" marR="42863" marT="42863"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“Honey, I’m sorry to interrupt you, but I’m feeling overwhelmed, and I need to take a break. Can you give me about twenty minutes and then we can talk?”</a:t>
                      </a:r>
                    </a:p>
                  </a:txBody>
                  <a:tcPr marL="85725" marR="42863" marT="42863" marB="85725" anchor="ctr">
                    <a:solidFill>
                      <a:srgbClr val="FA624B">
                        <a:alpha val="5000"/>
                      </a:srgbClr>
                    </a:solidFill>
                  </a:tcPr>
                </a:tc>
                <a:extLst>
                  <a:ext uri="{0D108BD9-81ED-4DB2-BD59-A6C34878D82A}">
                    <a16:rowId xmlns:a16="http://schemas.microsoft.com/office/drawing/2014/main" val="3879840574"/>
                  </a:ext>
                </a:extLst>
              </a:tr>
            </a:tbl>
          </a:graphicData>
        </a:graphic>
      </p:graphicFrame>
    </p:spTree>
    <p:extLst>
      <p:ext uri="{BB962C8B-B14F-4D97-AF65-F5344CB8AC3E}">
        <p14:creationId xmlns:p14="http://schemas.microsoft.com/office/powerpoint/2010/main" val="832742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B3B96-3379-E8D9-8360-183C8238130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C248D75-19D6-D993-3BD4-C89591D2C9B3}"/>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43A1D2A2-624A-7BAE-C93E-BD1E23587618}"/>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3200B66E-7522-234A-2A04-FD0843AD13FC}"/>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7F316689-5B2C-C041-0FBC-27AEDAFBB281}"/>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527C8B86-62D8-B341-C996-F9B826E15AC1}"/>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COMMUNICATION ANTIDOTES</a:t>
            </a:r>
          </a:p>
        </p:txBody>
      </p:sp>
      <p:sp>
        <p:nvSpPr>
          <p:cNvPr id="2" name="Rounded Rectangle 1">
            <a:extLst>
              <a:ext uri="{FF2B5EF4-FFF2-40B4-BE49-F238E27FC236}">
                <a16:creationId xmlns:a16="http://schemas.microsoft.com/office/drawing/2014/main" id="{C39FD0A2-D5FF-B5AD-29D1-D7718FE8430E}"/>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0E59C948-1BEB-EB24-E851-04BCF0EEF5F9}"/>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9C8F41C6-4203-12F5-0CB9-F7C8EAC8577E}"/>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62A5BB1D-96F2-CC2F-32F7-A6A6E59ED768}"/>
              </a:ext>
            </a:extLst>
          </p:cNvPr>
          <p:cNvSpPr txBox="1"/>
          <p:nvPr/>
        </p:nvSpPr>
        <p:spPr>
          <a:xfrm>
            <a:off x="2125919" y="1687575"/>
            <a:ext cx="8242198" cy="3357266"/>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Functional Communication Tools</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Instead of Criticism: </a:t>
            </a:r>
            <a:r>
              <a:rPr lang="en-US" sz="2400" dirty="0">
                <a:latin typeface="Noto Sans" panose="020B0502040504020204" pitchFamily="34" charset="0"/>
                <a:ea typeface="Noto Sans" panose="020B0502040504020204" pitchFamily="34" charset="0"/>
                <a:cs typeface="Noto Sans" panose="020B0502040504020204" pitchFamily="34" charset="0"/>
              </a:rPr>
              <a:t>Use "I" statements</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Instead of Defensiveness: </a:t>
            </a:r>
            <a:r>
              <a:rPr lang="en-US" sz="2400" dirty="0">
                <a:latin typeface="Noto Sans" panose="020B0502040504020204" pitchFamily="34" charset="0"/>
                <a:ea typeface="Noto Sans" panose="020B0502040504020204" pitchFamily="34" charset="0"/>
                <a:cs typeface="Noto Sans" panose="020B0502040504020204" pitchFamily="34" charset="0"/>
              </a:rPr>
              <a:t>Take responsibility</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Instead of Contempt: </a:t>
            </a:r>
            <a:r>
              <a:rPr lang="en-US" sz="2400" dirty="0">
                <a:latin typeface="Noto Sans" panose="020B0502040504020204" pitchFamily="34" charset="0"/>
                <a:ea typeface="Noto Sans" panose="020B0502040504020204" pitchFamily="34" charset="0"/>
                <a:cs typeface="Noto Sans" panose="020B0502040504020204" pitchFamily="34" charset="0"/>
              </a:rPr>
              <a:t>Build appreciation</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Instead of Stonewalling: </a:t>
            </a:r>
            <a:r>
              <a:rPr lang="en-US" sz="2400" dirty="0">
                <a:latin typeface="Noto Sans" panose="020B0502040504020204" pitchFamily="34" charset="0"/>
                <a:ea typeface="Noto Sans" panose="020B0502040504020204" pitchFamily="34" charset="0"/>
                <a:cs typeface="Noto Sans" panose="020B0502040504020204" pitchFamily="34" charset="0"/>
              </a:rPr>
              <a:t>Take healthy breaks</a:t>
            </a:r>
          </a:p>
        </p:txBody>
      </p:sp>
      <p:pic>
        <p:nvPicPr>
          <p:cNvPr id="9" name="Picture 8">
            <a:extLst>
              <a:ext uri="{FF2B5EF4-FFF2-40B4-BE49-F238E27FC236}">
                <a16:creationId xmlns:a16="http://schemas.microsoft.com/office/drawing/2014/main" id="{FA186D20-59AE-2B08-470C-728F9FC6D226}"/>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1896456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FB404-B7A5-D935-48BD-7DFD98774A6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2FC0A19-EC17-1C90-F34E-4F3C4A942FA3}"/>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15D52380-7AD7-E11D-EE7B-7FDD3BB2DC32}"/>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0B02A427-D27B-2B6E-D44A-8E65D8FC5150}"/>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F084FA67-0F13-E643-5976-A6B72202C502}"/>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A59F1912-B1F1-46C8-A029-97A56AA27C9C}"/>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ADDITIONAL COMMUNICATION TOOLS</a:t>
            </a:r>
          </a:p>
        </p:txBody>
      </p:sp>
      <p:sp>
        <p:nvSpPr>
          <p:cNvPr id="2" name="Rounded Rectangle 1">
            <a:extLst>
              <a:ext uri="{FF2B5EF4-FFF2-40B4-BE49-F238E27FC236}">
                <a16:creationId xmlns:a16="http://schemas.microsoft.com/office/drawing/2014/main" id="{4C505C17-0629-9FCD-8139-3E8C57B7ADA0}"/>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25006B1-6723-3564-6E88-ED98F7750B55}"/>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D91B2961-F980-5361-C122-A6240799B9E8}"/>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987F396D-4AED-D9FF-58EA-0940CEB23B23}"/>
              </a:ext>
            </a:extLst>
          </p:cNvPr>
          <p:cNvSpPr txBox="1"/>
          <p:nvPr/>
        </p:nvSpPr>
        <p:spPr>
          <a:xfrm>
            <a:off x="3132650" y="1687575"/>
            <a:ext cx="5926700" cy="3911264"/>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Building Connection Through Talk</a:t>
            </a:r>
          </a:p>
          <a:p>
            <a:pPr marL="457200" indent="-457200">
              <a:lnSpc>
                <a:spcPct val="150000"/>
              </a:lnSpc>
              <a:buClr>
                <a:srgbClr val="E18F39"/>
              </a:buClr>
              <a:buFont typeface="Arial" panose="020B0604020202020204" pitchFamily="34" charset="0"/>
              <a:buChar cha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Active listening</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Share love maps with "I" statements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Attend to non-verbal language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Turn toward each other</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Quality time without distractions</a:t>
            </a:r>
          </a:p>
        </p:txBody>
      </p:sp>
      <p:pic>
        <p:nvPicPr>
          <p:cNvPr id="9" name="Picture 8">
            <a:extLst>
              <a:ext uri="{FF2B5EF4-FFF2-40B4-BE49-F238E27FC236}">
                <a16:creationId xmlns:a16="http://schemas.microsoft.com/office/drawing/2014/main" id="{7B06D679-7300-26DE-E642-0C612258F8A4}"/>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3187505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28C22-41EA-A8F6-9E13-C34436EE2BD2}"/>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4B1BE84-1710-B32A-9939-1FE0BA49A3CD}"/>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8C487882-5074-739F-0F44-3286858509CB}"/>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3FA3F205-2B52-5EB4-90DC-D89B67E79611}"/>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1C7E9E97-C59E-4B6E-48F0-91F1A6D7E39E}"/>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779FFED0-B143-6DA5-4F5E-2823CE13DD62}"/>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QUALITY TIME IDEAS</a:t>
            </a:r>
          </a:p>
        </p:txBody>
      </p:sp>
      <p:sp>
        <p:nvSpPr>
          <p:cNvPr id="2" name="Rounded Rectangle 1">
            <a:extLst>
              <a:ext uri="{FF2B5EF4-FFF2-40B4-BE49-F238E27FC236}">
                <a16:creationId xmlns:a16="http://schemas.microsoft.com/office/drawing/2014/main" id="{2C24BA32-D114-3C21-D0BC-A6602E20EECC}"/>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45E5EACF-8A6A-F7D7-6F11-5F314098E6EF}"/>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59794888-DEA2-4E63-16F7-F77CD7887278}"/>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3DBD592-9DED-311C-C668-65D1FB7EF65E}"/>
              </a:ext>
            </a:extLst>
          </p:cNvPr>
          <p:cNvSpPr txBox="1"/>
          <p:nvPr/>
        </p:nvSpPr>
        <p:spPr>
          <a:xfrm>
            <a:off x="3132650" y="1687575"/>
            <a:ext cx="5926700" cy="3357266"/>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Making Time That Matters</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"Unplugged" time daily</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Giving back together (volunteering)</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Local adventures (staycations)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Weekly family rituals</a:t>
            </a:r>
          </a:p>
        </p:txBody>
      </p:sp>
      <p:pic>
        <p:nvPicPr>
          <p:cNvPr id="9" name="Picture 8">
            <a:extLst>
              <a:ext uri="{FF2B5EF4-FFF2-40B4-BE49-F238E27FC236}">
                <a16:creationId xmlns:a16="http://schemas.microsoft.com/office/drawing/2014/main" id="{827951F5-5E1D-6236-CA01-70C620382344}"/>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6047897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D4596-3AA7-75DE-4323-991BE47E8B7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7D653F9-6B65-1C44-D083-025D9CA24C5E}"/>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D03E288D-9A6C-9A52-E598-76CEFB19CD0B}"/>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9A88EAB9-C79E-670B-7734-38301584D56D}"/>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8D0C062E-59A2-5E77-61F8-35278868A307}"/>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43C19A41-4E56-DC8D-BB19-2ADDF43624F9}"/>
              </a:ext>
            </a:extLst>
          </p:cNvPr>
          <p:cNvSpPr txBox="1"/>
          <p:nvPr/>
        </p:nvSpPr>
        <p:spPr>
          <a:xfrm>
            <a:off x="745120" y="543811"/>
            <a:ext cx="8690710" cy="387286"/>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QUALITY TIME IDEAS</a:t>
            </a:r>
          </a:p>
        </p:txBody>
      </p:sp>
      <p:sp>
        <p:nvSpPr>
          <p:cNvPr id="2" name="Rounded Rectangle 1">
            <a:extLst>
              <a:ext uri="{FF2B5EF4-FFF2-40B4-BE49-F238E27FC236}">
                <a16:creationId xmlns:a16="http://schemas.microsoft.com/office/drawing/2014/main" id="{474F970C-D96F-2E5A-62F5-AEAE2E4EE566}"/>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B443AF14-B3CE-75B8-8307-3C570F2B4B6A}"/>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10" name="TextBox 9">
            <a:extLst>
              <a:ext uri="{FF2B5EF4-FFF2-40B4-BE49-F238E27FC236}">
                <a16:creationId xmlns:a16="http://schemas.microsoft.com/office/drawing/2014/main" id="{39B37E29-3EBA-90B4-EDCC-A7B470BF0859}"/>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12" name="Rounded Rectangle 11">
            <a:extLst>
              <a:ext uri="{FF2B5EF4-FFF2-40B4-BE49-F238E27FC236}">
                <a16:creationId xmlns:a16="http://schemas.microsoft.com/office/drawing/2014/main" id="{07FFAB6F-AC1F-63DF-B731-9053E2BA9CBA}"/>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4" name="Table 3">
            <a:extLst>
              <a:ext uri="{FF2B5EF4-FFF2-40B4-BE49-F238E27FC236}">
                <a16:creationId xmlns:a16="http://schemas.microsoft.com/office/drawing/2014/main" id="{1B875585-3C3E-02EC-AA72-014CE2395993}"/>
              </a:ext>
            </a:extLst>
          </p:cNvPr>
          <p:cNvGraphicFramePr>
            <a:graphicFrameLocks noGrp="1"/>
          </p:cNvGraphicFramePr>
          <p:nvPr>
            <p:extLst>
              <p:ext uri="{D42A27DB-BD31-4B8C-83A1-F6EECF244321}">
                <p14:modId xmlns:p14="http://schemas.microsoft.com/office/powerpoint/2010/main" val="2842656467"/>
              </p:ext>
            </p:extLst>
          </p:nvPr>
        </p:nvGraphicFramePr>
        <p:xfrm>
          <a:off x="2032000" y="2169241"/>
          <a:ext cx="8128000" cy="3798146"/>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513409116"/>
                    </a:ext>
                  </a:extLst>
                </a:gridCol>
                <a:gridCol w="4064000">
                  <a:extLst>
                    <a:ext uri="{9D8B030D-6E8A-4147-A177-3AD203B41FA5}">
                      <a16:colId xmlns:a16="http://schemas.microsoft.com/office/drawing/2014/main" val="3279795370"/>
                    </a:ext>
                  </a:extLst>
                </a:gridCol>
              </a:tblGrid>
              <a:tr h="549039">
                <a:tc gridSpan="2">
                  <a:txBody>
                    <a:bodyPr/>
                    <a:lstStyle/>
                    <a:p>
                      <a:pPr algn="ctr">
                        <a:lnSpc>
                          <a:spcPct val="100000"/>
                        </a:lnSpc>
                      </a:pPr>
                      <a:r>
                        <a:rPr lang="en-US" sz="1200" b="1" i="0" dirty="0">
                          <a:effectLst/>
                          <a:latin typeface="Noto Sans" panose="020B0502040504020204" pitchFamily="34" charset="0"/>
                          <a:ea typeface="Noto Sans" panose="020B0502040504020204" pitchFamily="34" charset="0"/>
                          <a:cs typeface="Noto Sans" panose="020B0502040504020204" pitchFamily="34" charset="0"/>
                        </a:rPr>
                        <a:t>Quality Time Activities / Examples / Ideas</a:t>
                      </a:r>
                    </a:p>
                  </a:txBody>
                  <a:tcPr marL="85725" marR="51435" marT="51435" marB="85725" anchor="ctr">
                    <a:solidFill>
                      <a:srgbClr val="FA624B"/>
                    </a:solidFill>
                  </a:tcPr>
                </a:tc>
                <a:tc hMerge="1">
                  <a:txBody>
                    <a:bodyPr/>
                    <a:lstStyle/>
                    <a:p>
                      <a:endParaRPr lang="en-US" dirty="0"/>
                    </a:p>
                  </a:txBody>
                  <a:tcPr/>
                </a:tc>
                <a:extLst>
                  <a:ext uri="{0D108BD9-81ED-4DB2-BD59-A6C34878D82A}">
                    <a16:rowId xmlns:a16="http://schemas.microsoft.com/office/drawing/2014/main" val="431948423"/>
                  </a:ext>
                </a:extLst>
              </a:tr>
              <a:tr h="744587">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‘Unplugged’ time</a:t>
                      </a:r>
                    </a:p>
                  </a:txBody>
                  <a:tcPr marL="85725" marR="51435" marT="51435" marB="85725" anchor="ctr">
                    <a:solidFill>
                      <a:srgbClr val="FA624B">
                        <a:alpha val="10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Set time without phones or electronics to focus</a:t>
                      </a:r>
                      <a:br>
                        <a:rPr lang="en-US" sz="1200" b="0" i="0" dirty="0">
                          <a:effectLst/>
                          <a:latin typeface="Noto Sans" panose="020B0502040504020204" pitchFamily="34" charset="0"/>
                          <a:ea typeface="Noto Sans" panose="020B0502040504020204" pitchFamily="34" charset="0"/>
                          <a:cs typeface="Noto Sans" panose="020B0502040504020204" pitchFamily="34" charset="0"/>
                        </a:rPr>
                      </a:br>
                      <a:r>
                        <a:rPr lang="en-US" sz="1200" b="0" i="0" dirty="0">
                          <a:effectLst/>
                          <a:latin typeface="Noto Sans" panose="020B0502040504020204" pitchFamily="34" charset="0"/>
                          <a:ea typeface="Noto Sans" panose="020B0502040504020204" pitchFamily="34" charset="0"/>
                          <a:cs typeface="Noto Sans" panose="020B0502040504020204" pitchFamily="34" charset="0"/>
                        </a:rPr>
                        <a:t>on one another.</a:t>
                      </a:r>
                    </a:p>
                  </a:txBody>
                  <a:tcPr marL="85725" marR="51435" marT="51435" marB="85725" anchor="ctr">
                    <a:solidFill>
                      <a:srgbClr val="FA624B">
                        <a:alpha val="10000"/>
                      </a:srgbClr>
                    </a:solidFill>
                  </a:tcPr>
                </a:tc>
                <a:extLst>
                  <a:ext uri="{0D108BD9-81ED-4DB2-BD59-A6C34878D82A}">
                    <a16:rowId xmlns:a16="http://schemas.microsoft.com/office/drawing/2014/main" val="1618607002"/>
                  </a:ext>
                </a:extLst>
              </a:tr>
              <a:tr h="1015346">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Giving back as a family</a:t>
                      </a:r>
                    </a:p>
                  </a:txBody>
                  <a:tcPr marL="85725" marR="51435" marT="51435"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Set time to engage in services such as volunteering at a food bank, church, homeless center, or participating in a food drive or community cleanup.</a:t>
                      </a:r>
                    </a:p>
                  </a:txBody>
                  <a:tcPr marL="85725" marR="51435" marT="51435" marB="85725" anchor="ctr">
                    <a:solidFill>
                      <a:srgbClr val="FA624B">
                        <a:alpha val="5000"/>
                      </a:srgbClr>
                    </a:solidFill>
                  </a:tcPr>
                </a:tc>
                <a:extLst>
                  <a:ext uri="{0D108BD9-81ED-4DB2-BD59-A6C34878D82A}">
                    <a16:rowId xmlns:a16="http://schemas.microsoft.com/office/drawing/2014/main" val="1560644526"/>
                  </a:ext>
                </a:extLst>
              </a:tr>
              <a:tr h="744587">
                <a:tc>
                  <a:txBody>
                    <a:bodyPr/>
                    <a:lstStyle/>
                    <a:p>
                      <a:pPr algn="ctr">
                        <a:lnSpc>
                          <a:spcPct val="100000"/>
                        </a:lnSpc>
                      </a:pPr>
                      <a:r>
                        <a:rPr lang="en-US" sz="1200" b="0" i="0">
                          <a:effectLst/>
                          <a:latin typeface="Noto Sans" panose="020B0502040504020204" pitchFamily="34" charset="0"/>
                          <a:ea typeface="Noto Sans" panose="020B0502040504020204" pitchFamily="34" charset="0"/>
                          <a:cs typeface="Noto Sans" panose="020B0502040504020204" pitchFamily="34" charset="0"/>
                        </a:rPr>
                        <a:t>Staycation</a:t>
                      </a:r>
                    </a:p>
                  </a:txBody>
                  <a:tcPr marL="85725" marR="51435" marT="51435" marB="85725" anchor="ctr">
                    <a:solidFill>
                      <a:srgbClr val="FA624B">
                        <a:alpha val="10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Visit a local beach, park, and museum. </a:t>
                      </a:r>
                    </a:p>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Plan a picnic and outdoor games.</a:t>
                      </a:r>
                    </a:p>
                  </a:txBody>
                  <a:tcPr marL="85725" marR="51435" marT="51435" marB="85725" anchor="ctr">
                    <a:solidFill>
                      <a:srgbClr val="FA624B">
                        <a:alpha val="10000"/>
                      </a:srgbClr>
                    </a:solidFill>
                  </a:tcPr>
                </a:tc>
                <a:extLst>
                  <a:ext uri="{0D108BD9-81ED-4DB2-BD59-A6C34878D82A}">
                    <a16:rowId xmlns:a16="http://schemas.microsoft.com/office/drawing/2014/main" val="643899746"/>
                  </a:ext>
                </a:extLst>
              </a:tr>
              <a:tr h="744587">
                <a:tc>
                  <a:txBody>
                    <a:bodyPr/>
                    <a:lstStyle/>
                    <a:p>
                      <a:pPr algn="ctr">
                        <a:lnSpc>
                          <a:spcPct val="100000"/>
                        </a:lnSpc>
                      </a:pPr>
                      <a:r>
                        <a:rPr lang="en-US" sz="1200" b="0" i="0">
                          <a:effectLst/>
                          <a:latin typeface="Noto Sans" panose="020B0502040504020204" pitchFamily="34" charset="0"/>
                          <a:ea typeface="Noto Sans" panose="020B0502040504020204" pitchFamily="34" charset="0"/>
                          <a:cs typeface="Noto Sans" panose="020B0502040504020204" pitchFamily="34" charset="0"/>
                        </a:rPr>
                        <a:t>Family ritual</a:t>
                      </a:r>
                    </a:p>
                  </a:txBody>
                  <a:tcPr marL="85725" marR="51435" marT="51435" marB="85725" anchor="ctr">
                    <a:solidFill>
                      <a:srgbClr val="FA624B">
                        <a:alpha val="5000"/>
                      </a:srgbClr>
                    </a:solidFill>
                  </a:tcPr>
                </a:tc>
                <a:tc>
                  <a:txBody>
                    <a:bodyPr/>
                    <a:lstStyle/>
                    <a:p>
                      <a:pPr algn="ctr">
                        <a:lnSpc>
                          <a:spcPct val="100000"/>
                        </a:lnSpc>
                      </a:pPr>
                      <a:r>
                        <a:rPr lang="en-US" sz="1200" b="0" i="0" dirty="0">
                          <a:effectLst/>
                          <a:latin typeface="Noto Sans" panose="020B0502040504020204" pitchFamily="34" charset="0"/>
                          <a:ea typeface="Noto Sans" panose="020B0502040504020204" pitchFamily="34" charset="0"/>
                          <a:cs typeface="Noto Sans" panose="020B0502040504020204" pitchFamily="34" charset="0"/>
                        </a:rPr>
                        <a:t>Set a recurring daily or weekly activity, such as</a:t>
                      </a:r>
                      <a:br>
                        <a:rPr lang="en-US" sz="1200" b="0" i="0" dirty="0">
                          <a:effectLst/>
                          <a:latin typeface="Noto Sans" panose="020B0502040504020204" pitchFamily="34" charset="0"/>
                          <a:ea typeface="Noto Sans" panose="020B0502040504020204" pitchFamily="34" charset="0"/>
                          <a:cs typeface="Noto Sans" panose="020B0502040504020204" pitchFamily="34" charset="0"/>
                        </a:rPr>
                      </a:br>
                      <a:r>
                        <a:rPr lang="en-US" sz="1200" b="0" i="0" dirty="0">
                          <a:effectLst/>
                          <a:latin typeface="Noto Sans" panose="020B0502040504020204" pitchFamily="34" charset="0"/>
                          <a:ea typeface="Noto Sans" panose="020B0502040504020204" pitchFamily="34" charset="0"/>
                          <a:cs typeface="Noto Sans" panose="020B0502040504020204" pitchFamily="34" charset="0"/>
                        </a:rPr>
                        <a:t>Sunday mealtime or family game night.</a:t>
                      </a:r>
                    </a:p>
                  </a:txBody>
                  <a:tcPr marL="85725" marR="51435" marT="51435" marB="85725" anchor="ctr">
                    <a:solidFill>
                      <a:srgbClr val="FA624B">
                        <a:alpha val="5000"/>
                      </a:srgbClr>
                    </a:solidFill>
                  </a:tcPr>
                </a:tc>
                <a:extLst>
                  <a:ext uri="{0D108BD9-81ED-4DB2-BD59-A6C34878D82A}">
                    <a16:rowId xmlns:a16="http://schemas.microsoft.com/office/drawing/2014/main" val="1403271229"/>
                  </a:ext>
                </a:extLst>
              </a:tr>
            </a:tbl>
          </a:graphicData>
        </a:graphic>
      </p:graphicFrame>
    </p:spTree>
    <p:extLst>
      <p:ext uri="{BB962C8B-B14F-4D97-AF65-F5344CB8AC3E}">
        <p14:creationId xmlns:p14="http://schemas.microsoft.com/office/powerpoint/2010/main" val="498246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623EB-8AC7-9E77-C859-9897DA8572C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0DE428A-6638-F8A8-1E64-176E1C249630}"/>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B4B269CB-0F80-437D-963E-EE75FE8CE57B}"/>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68F3C96F-17F5-ADF9-AE95-4FEBBD6EFF05}"/>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691BCF97-EFCE-6B9B-58C7-702FBC8185AA}"/>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F69DA0BE-687A-7BDB-BC97-6CF0B2F3B910}"/>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ATTACHMENT STYLES</a:t>
            </a:r>
          </a:p>
        </p:txBody>
      </p:sp>
      <p:sp>
        <p:nvSpPr>
          <p:cNvPr id="2" name="Rounded Rectangle 1">
            <a:extLst>
              <a:ext uri="{FF2B5EF4-FFF2-40B4-BE49-F238E27FC236}">
                <a16:creationId xmlns:a16="http://schemas.microsoft.com/office/drawing/2014/main" id="{1332AF9A-6CF6-BEAB-67AE-DFD64A3ED33A}"/>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AE7E403-142C-CD3F-2FC2-154B55FD306B}"/>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AD229A9B-CE5E-1497-1040-7E63CC3B3A41}"/>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F7657667-E237-2035-BCD5-3A97D8E30A02}"/>
              </a:ext>
            </a:extLst>
          </p:cNvPr>
          <p:cNvSpPr txBox="1"/>
          <p:nvPr/>
        </p:nvSpPr>
        <p:spPr>
          <a:xfrm>
            <a:off x="2024753" y="1856332"/>
            <a:ext cx="8675201" cy="3357266"/>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How Early Bonds Shape Adult Love</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Secure: </a:t>
            </a:r>
            <a:r>
              <a:rPr lang="en-US" sz="2400" dirty="0">
                <a:latin typeface="Noto Sans" panose="020B0502040504020204" pitchFamily="34" charset="0"/>
                <a:ea typeface="Noto Sans" panose="020B0502040504020204" pitchFamily="34" charset="0"/>
                <a:cs typeface="Noto Sans" panose="020B0502040504020204" pitchFamily="34" charset="0"/>
              </a:rPr>
              <a:t>Comfortable with intimacy and independence</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Anxious: </a:t>
            </a:r>
            <a:r>
              <a:rPr lang="en-US" sz="2400" dirty="0">
                <a:latin typeface="Noto Sans" panose="020B0502040504020204" pitchFamily="34" charset="0"/>
                <a:ea typeface="Noto Sans" panose="020B0502040504020204" pitchFamily="34" charset="0"/>
                <a:cs typeface="Noto Sans" panose="020B0502040504020204" pitchFamily="34" charset="0"/>
              </a:rPr>
              <a:t>Fear of abandonment, needs reassurance</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Avoidant: </a:t>
            </a:r>
            <a:r>
              <a:rPr lang="en-US" sz="2400" dirty="0">
                <a:latin typeface="Noto Sans" panose="020B0502040504020204" pitchFamily="34" charset="0"/>
                <a:ea typeface="Noto Sans" panose="020B0502040504020204" pitchFamily="34" charset="0"/>
                <a:cs typeface="Noto Sans" panose="020B0502040504020204" pitchFamily="34" charset="0"/>
              </a:rPr>
              <a:t>Emotionally distant, values independence</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Disorganized: </a:t>
            </a:r>
            <a:r>
              <a:rPr lang="en-US" sz="2400" dirty="0">
                <a:latin typeface="Noto Sans" panose="020B0502040504020204" pitchFamily="34" charset="0"/>
                <a:ea typeface="Noto Sans" panose="020B0502040504020204" pitchFamily="34" charset="0"/>
                <a:cs typeface="Noto Sans" panose="020B0502040504020204" pitchFamily="34" charset="0"/>
              </a:rPr>
              <a:t>Fearful and confused in relationships</a:t>
            </a:r>
          </a:p>
        </p:txBody>
      </p:sp>
      <p:pic>
        <p:nvPicPr>
          <p:cNvPr id="9" name="Picture 8">
            <a:extLst>
              <a:ext uri="{FF2B5EF4-FFF2-40B4-BE49-F238E27FC236}">
                <a16:creationId xmlns:a16="http://schemas.microsoft.com/office/drawing/2014/main" id="{6FB8BA30-A594-CC9D-811C-11BD222E1512}"/>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35612475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04511-9970-36C9-B06A-4FE74A2323A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BAA180D-341F-55F4-0F1D-0F6021CC2BE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B6E7B724-332F-B417-EDAA-2FC670C2E040}"/>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CD33F23B-FA26-5673-53E0-3BE9A3A0FCD2}"/>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33662B5E-A31D-A157-1A07-6FC50980CA7B}"/>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26164311-2ABC-669B-A43D-EBC9FD417292}"/>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ADDRESSING ATTACHMENT WOUNDS</a:t>
            </a:r>
          </a:p>
        </p:txBody>
      </p:sp>
      <p:sp>
        <p:nvSpPr>
          <p:cNvPr id="2" name="Rounded Rectangle 1">
            <a:extLst>
              <a:ext uri="{FF2B5EF4-FFF2-40B4-BE49-F238E27FC236}">
                <a16:creationId xmlns:a16="http://schemas.microsoft.com/office/drawing/2014/main" id="{2C73A5E5-C990-3B69-8A40-F1F326F06D4A}"/>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471B8124-3B66-C9B2-2CE1-DCF872F916BF}"/>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B8E422CA-4F29-B7AB-6DDC-86403C453238}"/>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1C3E5B40-0747-D38B-763F-B25906109159}"/>
              </a:ext>
            </a:extLst>
          </p:cNvPr>
          <p:cNvSpPr txBox="1"/>
          <p:nvPr/>
        </p:nvSpPr>
        <p:spPr>
          <a:xfrm>
            <a:off x="1758399" y="2225042"/>
            <a:ext cx="8675201" cy="2803268"/>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Moving Toward Security</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Awareness: </a:t>
            </a:r>
            <a:r>
              <a:rPr lang="en-US" sz="2400" dirty="0">
                <a:latin typeface="Noto Sans" panose="020B0502040504020204" pitchFamily="34" charset="0"/>
                <a:ea typeface="Noto Sans" panose="020B0502040504020204" pitchFamily="34" charset="0"/>
                <a:cs typeface="Noto Sans" panose="020B0502040504020204" pitchFamily="34" charset="0"/>
              </a:rPr>
              <a:t>Recognize your patterns</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Consistency: </a:t>
            </a:r>
            <a:r>
              <a:rPr lang="en-US" sz="2400" dirty="0">
                <a:latin typeface="Noto Sans" panose="020B0502040504020204" pitchFamily="34" charset="0"/>
                <a:ea typeface="Noto Sans" panose="020B0502040504020204" pitchFamily="34" charset="0"/>
                <a:cs typeface="Noto Sans" panose="020B0502040504020204" pitchFamily="34" charset="0"/>
              </a:rPr>
              <a:t>Respond thoughtfully and predictably</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Professional Support</a:t>
            </a:r>
            <a:r>
              <a:rPr lang="en-US" sz="2400" dirty="0">
                <a:latin typeface="Noto Sans" panose="020B0502040504020204" pitchFamily="34" charset="0"/>
                <a:ea typeface="Noto Sans" panose="020B0502040504020204" pitchFamily="34" charset="0"/>
                <a:cs typeface="Noto Sans" panose="020B0502040504020204" pitchFamily="34" charset="0"/>
              </a:rPr>
              <a:t>: Individual and couples therapy</a:t>
            </a:r>
          </a:p>
        </p:txBody>
      </p:sp>
      <p:pic>
        <p:nvPicPr>
          <p:cNvPr id="9" name="Picture 8">
            <a:extLst>
              <a:ext uri="{FF2B5EF4-FFF2-40B4-BE49-F238E27FC236}">
                <a16:creationId xmlns:a16="http://schemas.microsoft.com/office/drawing/2014/main" id="{B04B5FC4-5A22-463B-7F70-DB6689092FB0}"/>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1521462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0A13B-C595-B7DF-6008-A364CAD9177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23B45A7-326C-E2BF-5DEF-C2B31EE50038}"/>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CE632A3C-3036-865C-C4AA-3276507904F1}"/>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813AE064-7A2C-4F0E-9016-843BF807EEC0}"/>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4358D76D-DF1D-4887-4AF9-665C5F7C3C02}"/>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401D8403-0D78-8135-7080-3C1554E23C40}"/>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DIGITAL DISCONNECTION</a:t>
            </a:r>
          </a:p>
        </p:txBody>
      </p:sp>
      <p:sp>
        <p:nvSpPr>
          <p:cNvPr id="2" name="Rounded Rectangle 1">
            <a:extLst>
              <a:ext uri="{FF2B5EF4-FFF2-40B4-BE49-F238E27FC236}">
                <a16:creationId xmlns:a16="http://schemas.microsoft.com/office/drawing/2014/main" id="{A6783666-2214-C534-94A4-1A7D5A24BE7B}"/>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D63BA969-C465-DDAA-C69E-E26E0910B144}"/>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47DE642C-41B5-3472-8964-EB5594557A57}"/>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89CD4C49-EF5E-975C-6CE0-AA990BA25C63}"/>
              </a:ext>
            </a:extLst>
          </p:cNvPr>
          <p:cNvSpPr txBox="1"/>
          <p:nvPr/>
        </p:nvSpPr>
        <p:spPr>
          <a:xfrm>
            <a:off x="699448" y="1534886"/>
            <a:ext cx="10740860" cy="4465261"/>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When Technology Interferes</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The Reality:</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5.6 billion internet users globally (71%)</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People check phones 58 times daily</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Average 2 hours 21 minutes on social media daily</a:t>
            </a:r>
          </a:p>
          <a:p>
            <a:pPr marL="457200" indent="-457200">
              <a:lnSpc>
                <a:spcPct val="150000"/>
              </a:lnSpc>
              <a:buClr>
                <a:srgbClr val="E18F39"/>
              </a:buClr>
              <a:buFont typeface="Arial" panose="020B0604020202020204" pitchFamily="34" charset="0"/>
              <a:buChar cha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a:t>
            </a:r>
            <a:r>
              <a:rPr lang="en-US" sz="2400" b="1" dirty="0" err="1">
                <a:latin typeface="Noto Sans" panose="020B0502040504020204" pitchFamily="34" charset="0"/>
                <a:ea typeface="Noto Sans" panose="020B0502040504020204" pitchFamily="34" charset="0"/>
                <a:cs typeface="Noto Sans" panose="020B0502040504020204" pitchFamily="34" charset="0"/>
              </a:rPr>
              <a:t>Technoference</a:t>
            </a:r>
            <a:r>
              <a:rPr lang="en-US" sz="2400" dirty="0">
                <a:latin typeface="Noto Sans" panose="020B0502040504020204" pitchFamily="34" charset="0"/>
                <a:ea typeface="Noto Sans" panose="020B0502040504020204" pitchFamily="34" charset="0"/>
                <a:cs typeface="Noto Sans" panose="020B0502040504020204" pitchFamily="34" charset="0"/>
              </a:rPr>
              <a:t>" = device interruptions during connection time</a:t>
            </a:r>
          </a:p>
        </p:txBody>
      </p:sp>
      <p:pic>
        <p:nvPicPr>
          <p:cNvPr id="9" name="Picture 8">
            <a:extLst>
              <a:ext uri="{FF2B5EF4-FFF2-40B4-BE49-F238E27FC236}">
                <a16:creationId xmlns:a16="http://schemas.microsoft.com/office/drawing/2014/main" id="{2A2A9F5C-F55C-7E77-C416-BB08FB47E7E4}"/>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57873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07503-C338-B38F-884A-52F1805786C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462FAB2-A012-7420-37F7-E8AFC700FA84}"/>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465E555A-0D17-E0C6-35B3-723DB3C4BAEA}"/>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399CEBD2-6F9B-7CD4-47BA-58F7A63D456C}"/>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EF827502-79D6-FE0E-3673-357AFC65B1F1}"/>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109AAF26-9677-120F-E81D-BF0188ECDE3F}"/>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REDUCING TECHNOFERENCE</a:t>
            </a:r>
          </a:p>
        </p:txBody>
      </p:sp>
      <p:sp>
        <p:nvSpPr>
          <p:cNvPr id="2" name="Rounded Rectangle 1">
            <a:extLst>
              <a:ext uri="{FF2B5EF4-FFF2-40B4-BE49-F238E27FC236}">
                <a16:creationId xmlns:a16="http://schemas.microsoft.com/office/drawing/2014/main" id="{B49ECF8B-BB33-5238-78FC-74CFC9FCC25C}"/>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94DBEEF2-56EA-40F5-F8BD-1676A18A3372}"/>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683A0A42-6398-74CE-D90B-8F592293AFB1}"/>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3E850D4B-0A4C-28CA-0416-49D247DE4FC4}"/>
              </a:ext>
            </a:extLst>
          </p:cNvPr>
          <p:cNvSpPr txBox="1"/>
          <p:nvPr/>
        </p:nvSpPr>
        <p:spPr>
          <a:xfrm>
            <a:off x="1335408" y="1630750"/>
            <a:ext cx="9521184" cy="3357266"/>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Taking Back Your Connection</a:t>
            </a:r>
          </a:p>
          <a:p>
            <a:pPr>
              <a:lnSpc>
                <a:spcPct val="150000"/>
              </a:lnSpc>
              <a:buClr>
                <a:srgbClr val="E18F39"/>
              </a:buClr>
            </a:pP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Tech-Free Times: </a:t>
            </a:r>
            <a:r>
              <a:rPr lang="en-US" sz="2400" dirty="0">
                <a:latin typeface="Noto Sans" panose="020B0502040504020204" pitchFamily="34" charset="0"/>
                <a:ea typeface="Noto Sans" panose="020B0502040504020204" pitchFamily="34" charset="0"/>
                <a:cs typeface="Noto Sans" panose="020B0502040504020204" pitchFamily="34" charset="0"/>
              </a:rPr>
              <a:t>Dedicated device-free moments</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Wise Usage: </a:t>
            </a:r>
            <a:r>
              <a:rPr lang="en-US" sz="2400" dirty="0">
                <a:latin typeface="Noto Sans" panose="020B0502040504020204" pitchFamily="34" charset="0"/>
                <a:ea typeface="Noto Sans" panose="020B0502040504020204" pitchFamily="34" charset="0"/>
                <a:cs typeface="Noto Sans" panose="020B0502040504020204" pitchFamily="34" charset="0"/>
              </a:rPr>
              <a:t>Photos together, shared experiences</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Thoughtful Media: </a:t>
            </a:r>
            <a:r>
              <a:rPr lang="en-US" sz="2400" dirty="0">
                <a:latin typeface="Noto Sans" panose="020B0502040504020204" pitchFamily="34" charset="0"/>
                <a:ea typeface="Noto Sans" panose="020B0502040504020204" pitchFamily="34" charset="0"/>
                <a:cs typeface="Noto Sans" panose="020B0502040504020204" pitchFamily="34" charset="0"/>
              </a:rPr>
              <a:t>Shows that spark discussion</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Clear Communication: </a:t>
            </a:r>
            <a:r>
              <a:rPr lang="en-US" sz="2400" dirty="0">
                <a:latin typeface="Noto Sans" panose="020B0502040504020204" pitchFamily="34" charset="0"/>
                <a:ea typeface="Noto Sans" panose="020B0502040504020204" pitchFamily="34" charset="0"/>
                <a:cs typeface="Noto Sans" panose="020B0502040504020204" pitchFamily="34" charset="0"/>
              </a:rPr>
              <a:t>"I messages" about tech interference</a:t>
            </a:r>
          </a:p>
        </p:txBody>
      </p:sp>
      <p:pic>
        <p:nvPicPr>
          <p:cNvPr id="9" name="Picture 8">
            <a:extLst>
              <a:ext uri="{FF2B5EF4-FFF2-40B4-BE49-F238E27FC236}">
                <a16:creationId xmlns:a16="http://schemas.microsoft.com/office/drawing/2014/main" id="{0295E8E1-745F-C94B-11AF-1F7AECF9B2DE}"/>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3754228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A2F12-213D-B367-9DCC-A9667149C15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599D33E-A6D9-E3B4-053B-E6A1882433C0}"/>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A096DEF9-5D3D-FACD-05DC-02A758FA7454}"/>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F8A3B41C-F7C0-FB1D-B59E-2C0A94560646}"/>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34013454-319F-4AF8-A2DC-E6B0F46E0254}"/>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AD30D63-D6E6-3ACC-7DCA-B4B1A9477110}"/>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WELCOME &amp; ICEBREAKER</a:t>
            </a:r>
          </a:p>
        </p:txBody>
      </p:sp>
      <p:sp>
        <p:nvSpPr>
          <p:cNvPr id="2" name="Rounded Rectangle 1">
            <a:extLst>
              <a:ext uri="{FF2B5EF4-FFF2-40B4-BE49-F238E27FC236}">
                <a16:creationId xmlns:a16="http://schemas.microsoft.com/office/drawing/2014/main" id="{0C9D606B-6A2F-F5FB-7A72-0C5BD792091F}"/>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CD40FD5A-7599-9533-A7A7-E9EF246E93B2}"/>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1185C349-FAE6-A734-3F66-69FD26157618}"/>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A48BCF67-4984-C46C-D8A8-40F8C3E928B2}"/>
              </a:ext>
            </a:extLst>
          </p:cNvPr>
          <p:cNvSpPr txBox="1"/>
          <p:nvPr/>
        </p:nvSpPr>
        <p:spPr>
          <a:xfrm>
            <a:off x="2027903" y="2587905"/>
            <a:ext cx="9519752" cy="1695272"/>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Share with your partner:</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One thing causing disconnection in your relationship</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One thing you hope to learn today</a:t>
            </a:r>
          </a:p>
        </p:txBody>
      </p:sp>
      <p:pic>
        <p:nvPicPr>
          <p:cNvPr id="9" name="Picture 8">
            <a:extLst>
              <a:ext uri="{FF2B5EF4-FFF2-40B4-BE49-F238E27FC236}">
                <a16:creationId xmlns:a16="http://schemas.microsoft.com/office/drawing/2014/main" id="{00FD375D-69F8-0DE1-4344-2FBE0B057EE6}"/>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41055127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D1EEFA-F439-5DBF-E15E-58946D7F75D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3070D14-0204-FFFF-308B-609EAA2A9623}"/>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9C66454B-D3A6-768A-471A-EDFAF46E28B5}"/>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FF04D314-60FA-D018-0C5E-7E73866C611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32819040-FADA-3DF0-52AA-998D6BA29E43}"/>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E8CC0073-A3C2-B5F1-2135-A9A66D1FC55F}"/>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CAREGIVER STRESS</a:t>
            </a:r>
          </a:p>
        </p:txBody>
      </p:sp>
      <p:sp>
        <p:nvSpPr>
          <p:cNvPr id="2" name="Rounded Rectangle 1">
            <a:extLst>
              <a:ext uri="{FF2B5EF4-FFF2-40B4-BE49-F238E27FC236}">
                <a16:creationId xmlns:a16="http://schemas.microsoft.com/office/drawing/2014/main" id="{92B4C671-3F25-BBED-3C9C-0DE5B32E6CBF}"/>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5A151E85-B55C-F149-91E8-6DADD0E6F6A8}"/>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26B57471-220D-78F5-F2F5-CCA81D677264}"/>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6FA6931D-CAE4-962E-7DD9-05EC4D1FBE1C}"/>
              </a:ext>
            </a:extLst>
          </p:cNvPr>
          <p:cNvSpPr txBox="1"/>
          <p:nvPr/>
        </p:nvSpPr>
        <p:spPr>
          <a:xfrm>
            <a:off x="1335408" y="1547249"/>
            <a:ext cx="7631611" cy="5019259"/>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When Caring for Others Strains Your Bond</a:t>
            </a:r>
          </a:p>
          <a:p>
            <a:pPr>
              <a:lnSpc>
                <a:spcPct val="150000"/>
              </a:lnSpc>
              <a:buClr>
                <a:srgbClr val="E18F39"/>
              </a:buClr>
            </a:pP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Beyond typical parenting:</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Chronic illness or disability care</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Foster caregiving</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Extended family care</a:t>
            </a:r>
          </a:p>
          <a:p>
            <a:pPr>
              <a:lnSpc>
                <a:spcPct val="150000"/>
              </a:lnSpc>
              <a:buClr>
                <a:srgbClr val="E18F39"/>
              </a:buClr>
            </a:pP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Impact: </a:t>
            </a:r>
            <a:r>
              <a:rPr lang="en-US" sz="2400" dirty="0">
                <a:latin typeface="Noto Sans" panose="020B0502040504020204" pitchFamily="34" charset="0"/>
                <a:ea typeface="Noto Sans" panose="020B0502040504020204" pitchFamily="34" charset="0"/>
                <a:cs typeface="Noto Sans" panose="020B0502040504020204" pitchFamily="34" charset="0"/>
              </a:rPr>
              <a:t>Financial, physical, emotional strain affecting intimacy and communication</a:t>
            </a:r>
          </a:p>
        </p:txBody>
      </p:sp>
      <p:pic>
        <p:nvPicPr>
          <p:cNvPr id="9" name="Picture 8">
            <a:extLst>
              <a:ext uri="{FF2B5EF4-FFF2-40B4-BE49-F238E27FC236}">
                <a16:creationId xmlns:a16="http://schemas.microsoft.com/office/drawing/2014/main" id="{5D1A4734-8DF3-6C1D-588F-6EBBE568762C}"/>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3353478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48180-31AB-A067-CEF6-07ABC6A99D5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EE3D7B4-B742-008A-FBA2-E3F63C1313B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D41A34B1-BF6D-6525-0F5C-6867365912E8}"/>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E4F9DB17-5491-E1C6-092A-BF33BB5A35EE}"/>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9CB08B63-6950-0460-4BB6-A1C6AF804532}"/>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61D62DE-B180-E068-5EED-ADD72A897D40}"/>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MANAGING CAREGIVER STRESS</a:t>
            </a:r>
          </a:p>
        </p:txBody>
      </p:sp>
      <p:sp>
        <p:nvSpPr>
          <p:cNvPr id="2" name="Rounded Rectangle 1">
            <a:extLst>
              <a:ext uri="{FF2B5EF4-FFF2-40B4-BE49-F238E27FC236}">
                <a16:creationId xmlns:a16="http://schemas.microsoft.com/office/drawing/2014/main" id="{B7E7DD6C-8BD0-DD8F-E6C9-6A0806B72113}"/>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BD39F31F-3D9E-CC50-E96C-07F11A0AE46B}"/>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9E62AF12-87D0-6E87-1420-C7DD15507A17}"/>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23C9CD6-0388-6BC7-ADD6-C4F3F5791AC0}"/>
              </a:ext>
            </a:extLst>
          </p:cNvPr>
          <p:cNvSpPr txBox="1"/>
          <p:nvPr/>
        </p:nvSpPr>
        <p:spPr>
          <a:xfrm>
            <a:off x="1335408" y="1618458"/>
            <a:ext cx="7631611" cy="587277"/>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Caring for Each Other While Caring for Others</a:t>
            </a:r>
            <a:endParaRPr lang="en-US" sz="2400" b="1" dirty="0">
              <a:latin typeface="Noto Sans" panose="020B0502040504020204" pitchFamily="34" charset="0"/>
              <a:ea typeface="Noto Sans" panose="020B0502040504020204" pitchFamily="34" charset="0"/>
              <a:cs typeface="Noto Sans" panose="020B0502040504020204" pitchFamily="34" charset="0"/>
            </a:endParaRPr>
          </a:p>
        </p:txBody>
      </p:sp>
      <p:pic>
        <p:nvPicPr>
          <p:cNvPr id="9" name="Picture 8">
            <a:extLst>
              <a:ext uri="{FF2B5EF4-FFF2-40B4-BE49-F238E27FC236}">
                <a16:creationId xmlns:a16="http://schemas.microsoft.com/office/drawing/2014/main" id="{9FAF91F7-CCAF-A1A4-B3A0-179318E7B1BE}"/>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4" name="TextBox 3">
            <a:extLst>
              <a:ext uri="{FF2B5EF4-FFF2-40B4-BE49-F238E27FC236}">
                <a16:creationId xmlns:a16="http://schemas.microsoft.com/office/drawing/2014/main" id="{4F8D061D-EAAB-4FB2-7BA7-03AA2F486CB5}"/>
              </a:ext>
            </a:extLst>
          </p:cNvPr>
          <p:cNvSpPr txBox="1"/>
          <p:nvPr/>
        </p:nvSpPr>
        <p:spPr>
          <a:xfrm>
            <a:off x="474371" y="2972010"/>
            <a:ext cx="5914808" cy="2249270"/>
          </a:xfrm>
          <a:prstGeom prst="rect">
            <a:avLst/>
          </a:prstGeom>
          <a:noFill/>
        </p:spPr>
        <p:txBody>
          <a:bodyPr wrap="square" rtlCol="0">
            <a:spAutoFit/>
          </a:bodyPr>
          <a:lstStyle/>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Engage support networks</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Take breaks (prevent burnout)</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Ask for specific help</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Care for each other intentionally</a:t>
            </a:r>
          </a:p>
        </p:txBody>
      </p:sp>
      <p:sp>
        <p:nvSpPr>
          <p:cNvPr id="14" name="TextBox 13">
            <a:extLst>
              <a:ext uri="{FF2B5EF4-FFF2-40B4-BE49-F238E27FC236}">
                <a16:creationId xmlns:a16="http://schemas.microsoft.com/office/drawing/2014/main" id="{109E3CFC-1CE2-CC2B-BE06-CD7C94E02963}"/>
              </a:ext>
            </a:extLst>
          </p:cNvPr>
          <p:cNvSpPr txBox="1"/>
          <p:nvPr/>
        </p:nvSpPr>
        <p:spPr>
          <a:xfrm>
            <a:off x="6914000" y="2955219"/>
            <a:ext cx="4546071" cy="2249270"/>
          </a:xfrm>
          <a:prstGeom prst="rect">
            <a:avLst/>
          </a:prstGeom>
          <a:noFill/>
        </p:spPr>
        <p:txBody>
          <a:bodyPr wrap="square" rtlCol="0">
            <a:spAutoFit/>
          </a:bodyPr>
          <a:lstStyle/>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Seek connection daily</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Prioritize couple time</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Remain affectionate</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Use communication tools</a:t>
            </a:r>
          </a:p>
        </p:txBody>
      </p:sp>
    </p:spTree>
    <p:extLst>
      <p:ext uri="{BB962C8B-B14F-4D97-AF65-F5344CB8AC3E}">
        <p14:creationId xmlns:p14="http://schemas.microsoft.com/office/powerpoint/2010/main" val="1439983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04EB5-4255-08B8-0235-D256A879867B}"/>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7455FC3-33A9-D4DE-2EB3-512667E86351}"/>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C2DFE46A-B4BF-2697-3A0C-6DC1DABAFD67}"/>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46FBF671-A65A-3AD3-A4F4-082FD388E4CA}"/>
              </a:ext>
            </a:extLst>
          </p:cNvPr>
          <p:cNvSpPr/>
          <p:nvPr/>
        </p:nvSpPr>
        <p:spPr>
          <a:xfrm>
            <a:off x="-1364959" y="2219217"/>
            <a:ext cx="2086177" cy="632417"/>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6E0344D-4A65-B606-1C3B-A530DF075A8E}"/>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99B989D4-6DF9-3F42-9904-ACCD12F04597}"/>
              </a:ext>
            </a:extLst>
          </p:cNvPr>
          <p:cNvSpPr/>
          <p:nvPr/>
        </p:nvSpPr>
        <p:spPr>
          <a:xfrm>
            <a:off x="-1506473" y="3051570"/>
            <a:ext cx="6852763" cy="1461436"/>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974BD84-0007-A991-9652-C675C52DC20F}"/>
              </a:ext>
            </a:extLst>
          </p:cNvPr>
          <p:cNvSpPr txBox="1"/>
          <p:nvPr/>
        </p:nvSpPr>
        <p:spPr>
          <a:xfrm>
            <a:off x="834763" y="2250165"/>
            <a:ext cx="5064529" cy="632417"/>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a:t>
            </a:r>
          </a:p>
          <a:p>
            <a:pPr>
              <a:lnSpc>
                <a:spcPts val="1400"/>
              </a:lnSpc>
            </a:pP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THAT DISCONNECT US</a:t>
            </a:r>
          </a:p>
        </p:txBody>
      </p:sp>
      <p:sp>
        <p:nvSpPr>
          <p:cNvPr id="17" name="TextBox 16">
            <a:extLst>
              <a:ext uri="{FF2B5EF4-FFF2-40B4-BE49-F238E27FC236}">
                <a16:creationId xmlns:a16="http://schemas.microsoft.com/office/drawing/2014/main" id="{892CA34E-7793-C266-5F81-3B5A4AAE990C}"/>
              </a:ext>
            </a:extLst>
          </p:cNvPr>
          <p:cNvSpPr txBox="1"/>
          <p:nvPr/>
        </p:nvSpPr>
        <p:spPr>
          <a:xfrm>
            <a:off x="834764" y="3311642"/>
            <a:ext cx="4791746" cy="1122423"/>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TOOLS FOR RECONNECTION</a:t>
            </a:r>
          </a:p>
        </p:txBody>
      </p:sp>
    </p:spTree>
    <p:extLst>
      <p:ext uri="{BB962C8B-B14F-4D97-AF65-F5344CB8AC3E}">
        <p14:creationId xmlns:p14="http://schemas.microsoft.com/office/powerpoint/2010/main" val="3429507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F4A8D-18B2-2B9D-BDC3-B875DDC899E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8BF509B-A897-8369-36A3-DB44AC9F61B8}"/>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53004EC6-9704-0E58-9739-FF7201BED562}"/>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390DA861-70EC-B6A5-5D3C-285DE8604D3D}"/>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55FD8D0E-1705-CB30-4630-A9FFDA597C66}"/>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1251AF86-FA5D-1F08-04D8-9766FB4DB8AB}"/>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YOUR RECONNECTION TOOLKIT</a:t>
            </a:r>
          </a:p>
        </p:txBody>
      </p:sp>
      <p:sp>
        <p:nvSpPr>
          <p:cNvPr id="2" name="Rounded Rectangle 1">
            <a:extLst>
              <a:ext uri="{FF2B5EF4-FFF2-40B4-BE49-F238E27FC236}">
                <a16:creationId xmlns:a16="http://schemas.microsoft.com/office/drawing/2014/main" id="{82BFB3D0-C8B1-4EDC-7F0D-46FFA6FE020D}"/>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0D053AE-DCCC-28C6-4913-06806AAD3BD9}"/>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84EB7893-50A6-0608-B86F-6D1841747206}"/>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EEFDB507-1E94-6ED5-E116-CA0E68BC55DB}"/>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4" name="TextBox 3">
            <a:extLst>
              <a:ext uri="{FF2B5EF4-FFF2-40B4-BE49-F238E27FC236}">
                <a16:creationId xmlns:a16="http://schemas.microsoft.com/office/drawing/2014/main" id="{AB9C7416-0C5E-2930-501C-698B24183A56}"/>
              </a:ext>
            </a:extLst>
          </p:cNvPr>
          <p:cNvSpPr txBox="1"/>
          <p:nvPr/>
        </p:nvSpPr>
        <p:spPr>
          <a:xfrm>
            <a:off x="3582611" y="1621465"/>
            <a:ext cx="5026777" cy="3911264"/>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Five Essential Worksheets</a:t>
            </a: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mj-lt"/>
              <a:buAutoNum type="arabicPeriod"/>
            </a:pP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mj-lt"/>
              <a:buAutoNum type="arabicPeriod"/>
            </a:pPr>
            <a:r>
              <a:rPr lang="en-US" sz="2400" b="1" dirty="0">
                <a:latin typeface="Noto Sans" panose="020B0502040504020204" pitchFamily="34" charset="0"/>
                <a:ea typeface="Noto Sans" panose="020B0502040504020204" pitchFamily="34" charset="0"/>
                <a:cs typeface="Noto Sans" panose="020B0502040504020204" pitchFamily="34" charset="0"/>
              </a:rPr>
              <a:t>Love Maps</a:t>
            </a:r>
          </a:p>
          <a:p>
            <a:pPr marL="457200" indent="-457200">
              <a:lnSpc>
                <a:spcPct val="150000"/>
              </a:lnSpc>
              <a:buClr>
                <a:srgbClr val="E18F39"/>
              </a:buClr>
              <a:buFont typeface="+mj-lt"/>
              <a:buAutoNum type="arabicPeriod"/>
            </a:pPr>
            <a:r>
              <a:rPr lang="en-US" sz="2400" b="1" dirty="0">
                <a:latin typeface="Noto Sans" panose="020B0502040504020204" pitchFamily="34" charset="0"/>
                <a:ea typeface="Noto Sans" panose="020B0502040504020204" pitchFamily="34" charset="0"/>
                <a:cs typeface="Noto Sans" panose="020B0502040504020204" pitchFamily="34" charset="0"/>
              </a:rPr>
              <a:t>Emotional Bids &amp; 5:1 Ratio</a:t>
            </a:r>
          </a:p>
          <a:p>
            <a:pPr marL="457200" indent="-457200">
              <a:lnSpc>
                <a:spcPct val="150000"/>
              </a:lnSpc>
              <a:buClr>
                <a:srgbClr val="E18F39"/>
              </a:buClr>
              <a:buFont typeface="+mj-lt"/>
              <a:buAutoNum type="arabicPeriod"/>
            </a:pPr>
            <a:r>
              <a:rPr lang="en-US" sz="2400" b="1" dirty="0">
                <a:latin typeface="Noto Sans" panose="020B0502040504020204" pitchFamily="34" charset="0"/>
                <a:ea typeface="Noto Sans" panose="020B0502040504020204" pitchFamily="34" charset="0"/>
                <a:cs typeface="Noto Sans" panose="020B0502040504020204" pitchFamily="34" charset="0"/>
              </a:rPr>
              <a:t>Appreciation Words</a:t>
            </a:r>
          </a:p>
          <a:p>
            <a:pPr marL="457200" indent="-457200">
              <a:lnSpc>
                <a:spcPct val="150000"/>
              </a:lnSpc>
              <a:buClr>
                <a:srgbClr val="E18F39"/>
              </a:buClr>
              <a:buFont typeface="+mj-lt"/>
              <a:buAutoNum type="arabicPeriod"/>
            </a:pPr>
            <a:r>
              <a:rPr lang="en-US" sz="2400" b="1" dirty="0">
                <a:latin typeface="Noto Sans" panose="020B0502040504020204" pitchFamily="34" charset="0"/>
                <a:ea typeface="Noto Sans" panose="020B0502040504020204" pitchFamily="34" charset="0"/>
                <a:cs typeface="Noto Sans" panose="020B0502040504020204" pitchFamily="34" charset="0"/>
              </a:rPr>
              <a:t>Fondness &amp; Admiration</a:t>
            </a:r>
          </a:p>
          <a:p>
            <a:pPr marL="457200" indent="-457200">
              <a:lnSpc>
                <a:spcPct val="150000"/>
              </a:lnSpc>
              <a:buClr>
                <a:srgbClr val="E18F39"/>
              </a:buClr>
              <a:buFont typeface="+mj-lt"/>
              <a:buAutoNum type="arabicPeriod"/>
            </a:pPr>
            <a:r>
              <a:rPr lang="en-US" sz="2400" b="1" dirty="0">
                <a:latin typeface="Noto Sans" panose="020B0502040504020204" pitchFamily="34" charset="0"/>
                <a:ea typeface="Noto Sans" panose="020B0502040504020204" pitchFamily="34" charset="0"/>
                <a:cs typeface="Noto Sans" panose="020B0502040504020204" pitchFamily="34" charset="0"/>
              </a:rPr>
              <a:t>Creation of Shared Meaning</a:t>
            </a:r>
          </a:p>
        </p:txBody>
      </p:sp>
    </p:spTree>
    <p:extLst>
      <p:ext uri="{BB962C8B-B14F-4D97-AF65-F5344CB8AC3E}">
        <p14:creationId xmlns:p14="http://schemas.microsoft.com/office/powerpoint/2010/main" val="4202300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F8086-C52C-91AA-15C5-4AB0EFDCE21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9F5D324-3010-CB2F-50B5-A941E3126BA2}"/>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86713D2A-E230-2F3F-DFF8-9E2E1C473D19}"/>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2D612C46-B026-5FF4-B411-9238E52DBB7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A4A19356-8989-DBC0-8820-A508C8AF583B}"/>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751911D3-6505-C82A-BDB7-D8C41A2A09AB}"/>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LOVE MAPS PRACTICE</a:t>
            </a:r>
          </a:p>
        </p:txBody>
      </p:sp>
      <p:sp>
        <p:nvSpPr>
          <p:cNvPr id="2" name="Rounded Rectangle 1">
            <a:extLst>
              <a:ext uri="{FF2B5EF4-FFF2-40B4-BE49-F238E27FC236}">
                <a16:creationId xmlns:a16="http://schemas.microsoft.com/office/drawing/2014/main" id="{B450E352-DCE2-0D5D-17E6-3A5E8EC0897B}"/>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56019125-59ED-9BC1-5FD7-A516F5909288}"/>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B20BC572-15CB-91A2-ACEC-1AF9605F867A}"/>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4D8F88EE-0CF6-A657-C879-4294F370D993}"/>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4" name="TextBox 3">
            <a:extLst>
              <a:ext uri="{FF2B5EF4-FFF2-40B4-BE49-F238E27FC236}">
                <a16:creationId xmlns:a16="http://schemas.microsoft.com/office/drawing/2014/main" id="{103CC981-E69E-AA7E-3EFF-1A5AF890A5BA}"/>
              </a:ext>
            </a:extLst>
          </p:cNvPr>
          <p:cNvSpPr txBox="1"/>
          <p:nvPr/>
        </p:nvSpPr>
        <p:spPr>
          <a:xfrm>
            <a:off x="3077025" y="1597663"/>
            <a:ext cx="6037950" cy="4465261"/>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Getting to Know You (Again)</a:t>
            </a:r>
            <a:br>
              <a:rPr lang="en-US" sz="2400" dirty="0">
                <a:latin typeface="Noto Sans" panose="020B0502040504020204" pitchFamily="34" charset="0"/>
                <a:ea typeface="Noto Sans" panose="020B0502040504020204" pitchFamily="34" charset="0"/>
                <a:cs typeface="Noto Sans" panose="020B0502040504020204" pitchFamily="34" charset="0"/>
              </a:rPr>
            </a:b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Activity Instructions:</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Sit together as a couple</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Ask questions from worksheet</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Listen with curiosity, not criticism</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Write down NEW information learned</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Goal: Deepen understanding</a:t>
            </a:r>
          </a:p>
        </p:txBody>
      </p:sp>
    </p:spTree>
    <p:extLst>
      <p:ext uri="{BB962C8B-B14F-4D97-AF65-F5344CB8AC3E}">
        <p14:creationId xmlns:p14="http://schemas.microsoft.com/office/powerpoint/2010/main" val="12397582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FEFEE-A29A-5DCA-518E-7975A396F1B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3AAF4E0-660E-E305-6FFC-DF5AF438C55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EBE52FC6-7FDF-F6AC-277C-659B5874C64C}"/>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7D551AC2-788D-40D6-D222-1DC81FFABCE8}"/>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EE66DF29-1C09-CFED-260B-3DFE73C7E729}"/>
              </a:ext>
            </a:extLst>
          </p:cNvPr>
          <p:cNvSpPr/>
          <p:nvPr/>
        </p:nvSpPr>
        <p:spPr>
          <a:xfrm>
            <a:off x="-1386729" y="303669"/>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BF1725FD-6BF8-7BC5-5E72-1634C3A28BB2}"/>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CLOSING THOUGHTS</a:t>
            </a:r>
          </a:p>
        </p:txBody>
      </p:sp>
      <p:sp>
        <p:nvSpPr>
          <p:cNvPr id="2" name="Rounded Rectangle 1">
            <a:extLst>
              <a:ext uri="{FF2B5EF4-FFF2-40B4-BE49-F238E27FC236}">
                <a16:creationId xmlns:a16="http://schemas.microsoft.com/office/drawing/2014/main" id="{6C74C807-6C41-56F8-B4EF-F592515BDA27}"/>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7994FE5A-0CB7-FC18-772D-6702A9A0E8B0}"/>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562116E4-60E4-CB05-33E1-8DBCD6FA8B1A}"/>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8C19779B-2045-514B-F349-674B53A906F1}"/>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4" name="TextBox 3">
            <a:extLst>
              <a:ext uri="{FF2B5EF4-FFF2-40B4-BE49-F238E27FC236}">
                <a16:creationId xmlns:a16="http://schemas.microsoft.com/office/drawing/2014/main" id="{D9FF9B50-D6B8-2AEE-B861-C93FE828207E}"/>
              </a:ext>
            </a:extLst>
          </p:cNvPr>
          <p:cNvSpPr txBox="1"/>
          <p:nvPr/>
        </p:nvSpPr>
        <p:spPr>
          <a:xfrm>
            <a:off x="2510090" y="1687575"/>
            <a:ext cx="7171819" cy="3911264"/>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Your Journey Forward</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Remember:</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Small </a:t>
            </a:r>
            <a:r>
              <a:rPr lang="en-US" sz="2400" b="1" dirty="0">
                <a:latin typeface="Noto Sans" panose="020B0502040504020204" pitchFamily="34" charset="0"/>
                <a:ea typeface="Noto Sans" panose="020B0502040504020204" pitchFamily="34" charset="0"/>
                <a:cs typeface="Noto Sans" panose="020B0502040504020204" pitchFamily="34" charset="0"/>
              </a:rPr>
              <a:t>consistent actions </a:t>
            </a:r>
            <a:r>
              <a:rPr lang="en-US" sz="2400" dirty="0">
                <a:latin typeface="Noto Sans" panose="020B0502040504020204" pitchFamily="34" charset="0"/>
                <a:ea typeface="Noto Sans" panose="020B0502040504020204" pitchFamily="34" charset="0"/>
                <a:cs typeface="Noto Sans" panose="020B0502040504020204" pitchFamily="34" charset="0"/>
              </a:rPr>
              <a:t>create big change</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Practice makes </a:t>
            </a:r>
            <a:r>
              <a:rPr lang="en-US" sz="2400" b="1" dirty="0">
                <a:latin typeface="Noto Sans" panose="020B0502040504020204" pitchFamily="34" charset="0"/>
                <a:ea typeface="Noto Sans" panose="020B0502040504020204" pitchFamily="34" charset="0"/>
                <a:cs typeface="Noto Sans" panose="020B0502040504020204" pitchFamily="34" charset="0"/>
              </a:rPr>
              <a:t>progress</a:t>
            </a:r>
            <a:r>
              <a:rPr lang="en-US" sz="2400" dirty="0">
                <a:latin typeface="Noto Sans" panose="020B0502040504020204" pitchFamily="34" charset="0"/>
                <a:ea typeface="Noto Sans" panose="020B0502040504020204" pitchFamily="34" charset="0"/>
                <a:cs typeface="Noto Sans" panose="020B0502040504020204" pitchFamily="34" charset="0"/>
              </a:rPr>
              <a:t>, not perfection</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You took a step today toward </a:t>
            </a:r>
            <a:r>
              <a:rPr lang="en-US" sz="2400" b="1" dirty="0">
                <a:latin typeface="Noto Sans" panose="020B0502040504020204" pitchFamily="34" charset="0"/>
                <a:ea typeface="Noto Sans" panose="020B0502040504020204" pitchFamily="34" charset="0"/>
                <a:cs typeface="Noto Sans" panose="020B0502040504020204" pitchFamily="34" charset="0"/>
              </a:rPr>
              <a:t>connection</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Continue using these </a:t>
            </a:r>
            <a:r>
              <a:rPr lang="en-US" sz="2400" b="1" dirty="0">
                <a:latin typeface="Noto Sans" panose="020B0502040504020204" pitchFamily="34" charset="0"/>
                <a:ea typeface="Noto Sans" panose="020B0502040504020204" pitchFamily="34" charset="0"/>
                <a:cs typeface="Noto Sans" panose="020B0502040504020204" pitchFamily="34" charset="0"/>
              </a:rPr>
              <a:t>tools</a:t>
            </a:r>
            <a:r>
              <a:rPr lang="en-US" sz="2400" dirty="0">
                <a:latin typeface="Noto Sans" panose="020B0502040504020204" pitchFamily="34" charset="0"/>
                <a:ea typeface="Noto Sans" panose="020B0502040504020204" pitchFamily="34" charset="0"/>
                <a:cs typeface="Noto Sans" panose="020B0502040504020204" pitchFamily="34" charset="0"/>
              </a:rPr>
              <a:t> at home</a:t>
            </a:r>
          </a:p>
        </p:txBody>
      </p:sp>
    </p:spTree>
    <p:extLst>
      <p:ext uri="{BB962C8B-B14F-4D97-AF65-F5344CB8AC3E}">
        <p14:creationId xmlns:p14="http://schemas.microsoft.com/office/powerpoint/2010/main" val="30865051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65CD8-8DDE-3686-35D8-3FBA220F9DB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7C6606F-FAB6-7153-3619-440E20E5D49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CBCDE3EF-B8B3-06CC-C637-53CEBFE2444F}"/>
              </a:ext>
            </a:extLst>
          </p:cNvPr>
          <p:cNvSpPr txBox="1"/>
          <p:nvPr/>
        </p:nvSpPr>
        <p:spPr>
          <a:xfrm>
            <a:off x="9435830" y="-982494"/>
            <a:ext cx="184731" cy="369332"/>
          </a:xfrm>
          <a:prstGeom prst="rect">
            <a:avLst/>
          </a:prstGeom>
          <a:noFill/>
        </p:spPr>
        <p:txBody>
          <a:bodyPr wrap="none" rtlCol="0">
            <a:spAutoFit/>
          </a:bodyPr>
          <a:lstStyle/>
          <a:p>
            <a:endParaRPr lang="en-US" dirty="0"/>
          </a:p>
        </p:txBody>
      </p:sp>
      <p:pic>
        <p:nvPicPr>
          <p:cNvPr id="5" name="Picture 4">
            <a:extLst>
              <a:ext uri="{FF2B5EF4-FFF2-40B4-BE49-F238E27FC236}">
                <a16:creationId xmlns:a16="http://schemas.microsoft.com/office/drawing/2014/main" id="{181D2FCF-42FE-7D0C-F78B-37B5FA252FC9}"/>
              </a:ext>
            </a:extLst>
          </p:cNvPr>
          <p:cNvPicPr>
            <a:picLocks noChangeAspect="1"/>
          </p:cNvPicPr>
          <p:nvPr/>
        </p:nvPicPr>
        <p:blipFill>
          <a:blip r:embed="rId4"/>
          <a:stretch>
            <a:fillRect/>
          </a:stretch>
        </p:blipFill>
        <p:spPr>
          <a:xfrm>
            <a:off x="3012783" y="2668473"/>
            <a:ext cx="6166434" cy="1521054"/>
          </a:xfrm>
          <a:prstGeom prst="rect">
            <a:avLst/>
          </a:prstGeom>
        </p:spPr>
      </p:pic>
    </p:spTree>
    <p:extLst>
      <p:ext uri="{BB962C8B-B14F-4D97-AF65-F5344CB8AC3E}">
        <p14:creationId xmlns:p14="http://schemas.microsoft.com/office/powerpoint/2010/main" val="3922232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E85EB-DB88-A2F0-DFB1-96AA05295EF3}"/>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8BAB4BA0-B45A-8BD3-73D4-A5AC5ECF486B}"/>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450AC4A6-E7BD-7BBE-DD65-FC57896B735F}"/>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AC9556DD-96D3-1707-F0CE-0C172FC62F9E}"/>
              </a:ext>
            </a:extLst>
          </p:cNvPr>
          <p:cNvSpPr/>
          <p:nvPr/>
        </p:nvSpPr>
        <p:spPr>
          <a:xfrm>
            <a:off x="-1364959" y="2219217"/>
            <a:ext cx="2086177" cy="632417"/>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7BD1597-61E1-4605-9994-19CA3F4F0324}"/>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ADBC1B86-C44A-1828-97DF-48D2A8F121F6}"/>
              </a:ext>
            </a:extLst>
          </p:cNvPr>
          <p:cNvSpPr/>
          <p:nvPr/>
        </p:nvSpPr>
        <p:spPr>
          <a:xfrm>
            <a:off x="-1506473" y="3051570"/>
            <a:ext cx="7317338" cy="1997472"/>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0E797E8-6A19-BCD2-9581-20123ADC8E36}"/>
              </a:ext>
            </a:extLst>
          </p:cNvPr>
          <p:cNvSpPr txBox="1"/>
          <p:nvPr/>
        </p:nvSpPr>
        <p:spPr>
          <a:xfrm>
            <a:off x="834763" y="2250165"/>
            <a:ext cx="5064529" cy="632417"/>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a:t>
            </a:r>
          </a:p>
          <a:p>
            <a:pPr>
              <a:lnSpc>
                <a:spcPts val="1400"/>
              </a:lnSpc>
            </a:pP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THAT DISCONNECT US</a:t>
            </a:r>
          </a:p>
        </p:txBody>
      </p:sp>
      <p:sp>
        <p:nvSpPr>
          <p:cNvPr id="17" name="TextBox 16">
            <a:extLst>
              <a:ext uri="{FF2B5EF4-FFF2-40B4-BE49-F238E27FC236}">
                <a16:creationId xmlns:a16="http://schemas.microsoft.com/office/drawing/2014/main" id="{07893FFA-DC13-3369-5FA0-72684906CD45}"/>
              </a:ext>
            </a:extLst>
          </p:cNvPr>
          <p:cNvSpPr txBox="1"/>
          <p:nvPr/>
        </p:nvSpPr>
        <p:spPr>
          <a:xfrm>
            <a:off x="834764" y="3311642"/>
            <a:ext cx="4791746" cy="1635384"/>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UNDERSTANDING RELATIONSHIP SYSTEMS</a:t>
            </a:r>
          </a:p>
        </p:txBody>
      </p:sp>
    </p:spTree>
    <p:extLst>
      <p:ext uri="{BB962C8B-B14F-4D97-AF65-F5344CB8AC3E}">
        <p14:creationId xmlns:p14="http://schemas.microsoft.com/office/powerpoint/2010/main" val="506457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F84AF-A9F4-730C-ACA5-D74D04A6A9E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8BD3066-0D3B-D7B9-A527-C744C54D429F}"/>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B84672B7-19C0-CBF1-12EC-01A3D30570AA}"/>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4C60F608-E47E-9F0D-06C3-28AB3C154262}"/>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7198D3DE-9BE4-2C8A-0245-7E6E1EA5066E}"/>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3AAF9BAD-0E62-859A-A894-5D2F07B6C79C}"/>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 THREE RELATIONSHIP SYSTEMS</a:t>
            </a:r>
          </a:p>
        </p:txBody>
      </p:sp>
      <p:sp>
        <p:nvSpPr>
          <p:cNvPr id="2" name="Rounded Rectangle 1">
            <a:extLst>
              <a:ext uri="{FF2B5EF4-FFF2-40B4-BE49-F238E27FC236}">
                <a16:creationId xmlns:a16="http://schemas.microsoft.com/office/drawing/2014/main" id="{8DA1B091-3B1C-BE5A-E2A0-38182AFB4C86}"/>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39DC766E-0EBB-79DF-8374-83106E330E00}"/>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802030FF-EB8C-B971-52B6-721AFF248A16}"/>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0D2D9F56-6B01-BC61-9160-095AF9B31F28}"/>
              </a:ext>
            </a:extLst>
          </p:cNvPr>
          <p:cNvSpPr txBox="1"/>
          <p:nvPr/>
        </p:nvSpPr>
        <p:spPr>
          <a:xfrm>
            <a:off x="1157747" y="2248692"/>
            <a:ext cx="10368153" cy="2803268"/>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The Foundation of Strong Relationships</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mj-lt"/>
              <a:buAutoNum type="arabicPeriod"/>
            </a:pPr>
            <a:r>
              <a:rPr lang="en-US" sz="2400" b="1" dirty="0">
                <a:latin typeface="Noto Sans" panose="020B0502040504020204" pitchFamily="34" charset="0"/>
                <a:ea typeface="Noto Sans" panose="020B0502040504020204" pitchFamily="34" charset="0"/>
                <a:cs typeface="Noto Sans" panose="020B0502040504020204" pitchFamily="34" charset="0"/>
              </a:rPr>
              <a:t>Friendship System - </a:t>
            </a:r>
            <a:r>
              <a:rPr lang="en-US" sz="2400" dirty="0">
                <a:latin typeface="Noto Sans" panose="020B0502040504020204" pitchFamily="34" charset="0"/>
                <a:ea typeface="Noto Sans" panose="020B0502040504020204" pitchFamily="34" charset="0"/>
                <a:cs typeface="Noto Sans" panose="020B0502040504020204" pitchFamily="34" charset="0"/>
              </a:rPr>
              <a:t>Love maps, fondness &amp; admiration</a:t>
            </a:r>
          </a:p>
          <a:p>
            <a:pPr marL="457200" indent="-457200">
              <a:lnSpc>
                <a:spcPct val="150000"/>
              </a:lnSpc>
              <a:buClr>
                <a:srgbClr val="E18F39"/>
              </a:buClr>
              <a:buFont typeface="+mj-lt"/>
              <a:buAutoNum type="arabicPeriod"/>
            </a:pPr>
            <a:r>
              <a:rPr lang="en-US" sz="2400" b="1" dirty="0">
                <a:latin typeface="Noto Sans" panose="020B0502040504020204" pitchFamily="34" charset="0"/>
                <a:ea typeface="Noto Sans" panose="020B0502040504020204" pitchFamily="34" charset="0"/>
                <a:cs typeface="Noto Sans" panose="020B0502040504020204" pitchFamily="34" charset="0"/>
              </a:rPr>
              <a:t>Conflict Management System - </a:t>
            </a:r>
            <a:r>
              <a:rPr lang="en-US" sz="2400" dirty="0">
                <a:latin typeface="Noto Sans" panose="020B0502040504020204" pitchFamily="34" charset="0"/>
                <a:ea typeface="Noto Sans" panose="020B0502040504020204" pitchFamily="34" charset="0"/>
                <a:cs typeface="Noto Sans" panose="020B0502040504020204" pitchFamily="34" charset="0"/>
              </a:rPr>
              <a:t>How we handle disagreements</a:t>
            </a:r>
          </a:p>
          <a:p>
            <a:pPr marL="457200" indent="-457200">
              <a:lnSpc>
                <a:spcPct val="150000"/>
              </a:lnSpc>
              <a:buClr>
                <a:srgbClr val="E18F39"/>
              </a:buClr>
              <a:buFont typeface="+mj-lt"/>
              <a:buAutoNum type="arabicPeriod"/>
            </a:pPr>
            <a:r>
              <a:rPr lang="en-US" sz="2400" b="1" dirty="0">
                <a:latin typeface="Noto Sans" panose="020B0502040504020204" pitchFamily="34" charset="0"/>
                <a:ea typeface="Noto Sans" panose="020B0502040504020204" pitchFamily="34" charset="0"/>
                <a:cs typeface="Noto Sans" panose="020B0502040504020204" pitchFamily="34" charset="0"/>
              </a:rPr>
              <a:t>Shared Meaning System - </a:t>
            </a:r>
            <a:r>
              <a:rPr lang="en-US" sz="2400" dirty="0">
                <a:latin typeface="Noto Sans" panose="020B0502040504020204" pitchFamily="34" charset="0"/>
                <a:ea typeface="Noto Sans" panose="020B0502040504020204" pitchFamily="34" charset="0"/>
                <a:cs typeface="Noto Sans" panose="020B0502040504020204" pitchFamily="34" charset="0"/>
              </a:rPr>
              <a:t>Co-creating dreams together</a:t>
            </a:r>
          </a:p>
        </p:txBody>
      </p:sp>
      <p:pic>
        <p:nvPicPr>
          <p:cNvPr id="9" name="Picture 8">
            <a:extLst>
              <a:ext uri="{FF2B5EF4-FFF2-40B4-BE49-F238E27FC236}">
                <a16:creationId xmlns:a16="http://schemas.microsoft.com/office/drawing/2014/main" id="{FC7C69B6-7DBB-75BC-D9C1-6DCD4432B918}"/>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925315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8AB58-9A2F-38ED-5DCA-CECF6406F88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B49AD78-8E26-85EC-0F12-9DE595D9EC2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5A952783-AC46-4DE9-0B24-30CA5B79AB31}"/>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3589BB37-263B-B332-7CC0-EF3453862BB0}"/>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1928CD25-AED4-2250-14B8-2D6CBF085999}"/>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72D190D9-CA00-5992-A4A8-85A9680DE242}"/>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FRIENDSHIP SYSTEM</a:t>
            </a:r>
          </a:p>
        </p:txBody>
      </p:sp>
      <p:sp>
        <p:nvSpPr>
          <p:cNvPr id="2" name="Rounded Rectangle 1">
            <a:extLst>
              <a:ext uri="{FF2B5EF4-FFF2-40B4-BE49-F238E27FC236}">
                <a16:creationId xmlns:a16="http://schemas.microsoft.com/office/drawing/2014/main" id="{C13093EA-FDA8-3C3A-367F-C5E7EBC3FE59}"/>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4B571C1E-EF8C-B82C-E42D-ED163383B187}"/>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C0606648-FE8A-0A05-0AE5-6F2121F4943B}"/>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887DDE8A-CE1C-52AF-6E19-191032ADAB6A}"/>
              </a:ext>
            </a:extLst>
          </p:cNvPr>
          <p:cNvSpPr txBox="1"/>
          <p:nvPr/>
        </p:nvSpPr>
        <p:spPr>
          <a:xfrm>
            <a:off x="1415844" y="2248692"/>
            <a:ext cx="9360311" cy="2803268"/>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Building Your Foundation</a:t>
            </a:r>
          </a:p>
          <a:p>
            <a:pPr>
              <a:lnSpc>
                <a:spcPct val="150000"/>
              </a:lnSpc>
              <a:buClr>
                <a:srgbClr val="E18F39"/>
              </a:buClr>
            </a:pP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Love Maps: </a:t>
            </a:r>
            <a:r>
              <a:rPr lang="en-US" sz="2400" dirty="0">
                <a:latin typeface="Noto Sans" panose="020B0502040504020204" pitchFamily="34" charset="0"/>
                <a:ea typeface="Noto Sans" panose="020B0502040504020204" pitchFamily="34" charset="0"/>
                <a:cs typeface="Noto Sans" panose="020B0502040504020204" pitchFamily="34" charset="0"/>
              </a:rPr>
              <a:t>Knowing your partner's inner world</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Fondness &amp; Admiration: </a:t>
            </a:r>
            <a:r>
              <a:rPr lang="en-US" sz="2400" dirty="0">
                <a:latin typeface="Noto Sans" panose="020B0502040504020204" pitchFamily="34" charset="0"/>
                <a:ea typeface="Noto Sans" panose="020B0502040504020204" pitchFamily="34" charset="0"/>
                <a:cs typeface="Noto Sans" panose="020B0502040504020204" pitchFamily="34" charset="0"/>
              </a:rPr>
              <a:t>Expressing respect and affection</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Result: </a:t>
            </a:r>
            <a:r>
              <a:rPr lang="en-US" sz="2400" dirty="0">
                <a:latin typeface="Noto Sans" panose="020B0502040504020204" pitchFamily="34" charset="0"/>
                <a:ea typeface="Noto Sans" panose="020B0502040504020204" pitchFamily="34" charset="0"/>
                <a:cs typeface="Noto Sans" panose="020B0502040504020204" pitchFamily="34" charset="0"/>
              </a:rPr>
              <a:t>Fun, intimacy, and closeness</a:t>
            </a:r>
          </a:p>
        </p:txBody>
      </p:sp>
      <p:pic>
        <p:nvPicPr>
          <p:cNvPr id="9" name="Picture 8">
            <a:extLst>
              <a:ext uri="{FF2B5EF4-FFF2-40B4-BE49-F238E27FC236}">
                <a16:creationId xmlns:a16="http://schemas.microsoft.com/office/drawing/2014/main" id="{0537F245-AA77-57D4-7567-9984516542A6}"/>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2673440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71536-F84E-9661-7AB7-62831E90086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818C35C-A50A-F1D4-E9B3-0C6A6156D154}"/>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5D16A2BA-FE00-E72D-6764-2F6802C773AB}"/>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F1098E78-9A45-2137-899D-2585B208B2F7}"/>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C7143AA9-8CFD-C1CF-F9C4-4ADB77F36338}"/>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6E2584C0-1803-80D5-A208-59F8A5B547E3}"/>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CONFLICT MANAGEMENT SYSTEM</a:t>
            </a:r>
          </a:p>
        </p:txBody>
      </p:sp>
      <p:sp>
        <p:nvSpPr>
          <p:cNvPr id="2" name="Rounded Rectangle 1">
            <a:extLst>
              <a:ext uri="{FF2B5EF4-FFF2-40B4-BE49-F238E27FC236}">
                <a16:creationId xmlns:a16="http://schemas.microsoft.com/office/drawing/2014/main" id="{E0BFB3D2-99DC-0AD1-3044-8D97B97E4EFC}"/>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40D25443-F454-EA7F-11A0-6E29AF367162}"/>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73BB856C-F59C-B6FA-D01E-3583BF7F3190}"/>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C64D4A25-A4B8-7A0B-CA9D-C3737B4CE7C7}"/>
              </a:ext>
            </a:extLst>
          </p:cNvPr>
          <p:cNvSpPr txBox="1"/>
          <p:nvPr/>
        </p:nvSpPr>
        <p:spPr>
          <a:xfrm>
            <a:off x="2932954" y="1672690"/>
            <a:ext cx="5864460" cy="4465261"/>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Healthy Disagreement</a:t>
            </a: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Key Skills: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Turning toward bids for connection</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Maintaining positive perspective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Accepting influence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Soft start-ups and repair</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Self-soothing</a:t>
            </a:r>
          </a:p>
        </p:txBody>
      </p:sp>
      <p:pic>
        <p:nvPicPr>
          <p:cNvPr id="9" name="Picture 8">
            <a:extLst>
              <a:ext uri="{FF2B5EF4-FFF2-40B4-BE49-F238E27FC236}">
                <a16:creationId xmlns:a16="http://schemas.microsoft.com/office/drawing/2014/main" id="{C580D77F-96C2-D020-A3EB-BAD6EE7AAFF1}"/>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4509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F7568-B09B-9C20-79C8-E0B09EBADFF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BD7DADA-305A-DEF8-43FC-60E36A35900F}"/>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EAF9FD24-6D29-11E9-5687-BD1CD9E59C1C}"/>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E091E84A-758C-4CF3-0101-CF97E53CAA32}"/>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8C152EDB-E1CF-2FE5-DF3C-106692E5E504}"/>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D2148445-1A88-1406-4557-34747B2A28F3}"/>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SHARED MEANING SYSTEM</a:t>
            </a:r>
          </a:p>
        </p:txBody>
      </p:sp>
      <p:sp>
        <p:nvSpPr>
          <p:cNvPr id="2" name="Rounded Rectangle 1">
            <a:extLst>
              <a:ext uri="{FF2B5EF4-FFF2-40B4-BE49-F238E27FC236}">
                <a16:creationId xmlns:a16="http://schemas.microsoft.com/office/drawing/2014/main" id="{208C2F80-1892-084F-59AD-BF0BF3B6EAC2}"/>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27AEF30C-96DE-6C15-D478-A4467D44781C}"/>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488029AA-442D-7AC3-8D5D-FE9F3CFEFAA3}"/>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80C1E9B-9E2A-5BCE-52FA-E63543F2E3EA}"/>
              </a:ext>
            </a:extLst>
          </p:cNvPr>
          <p:cNvSpPr txBox="1"/>
          <p:nvPr/>
        </p:nvSpPr>
        <p:spPr>
          <a:xfrm>
            <a:off x="3547228" y="1672690"/>
            <a:ext cx="5097543" cy="3357266"/>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Creating Your Future Together</a:t>
            </a: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Co-creating dreams and rituals: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Individual aspirations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Relational goals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Family hopes</a:t>
            </a:r>
          </a:p>
        </p:txBody>
      </p:sp>
      <p:pic>
        <p:nvPicPr>
          <p:cNvPr id="9" name="Picture 8">
            <a:extLst>
              <a:ext uri="{FF2B5EF4-FFF2-40B4-BE49-F238E27FC236}">
                <a16:creationId xmlns:a16="http://schemas.microsoft.com/office/drawing/2014/main" id="{F6ABCA70-7A20-540F-FA16-D34ECDFB90A7}"/>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1735183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3A7E9-C7A6-D22C-4C11-095D60C746B8}"/>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51AE2F4A-8745-7EB7-DF49-46BB78512185}"/>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482FDA55-ADE1-9B63-942F-C831C82DF613}"/>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AA51F8BB-79D8-B274-696F-98B6785CB7EF}"/>
              </a:ext>
            </a:extLst>
          </p:cNvPr>
          <p:cNvSpPr/>
          <p:nvPr/>
        </p:nvSpPr>
        <p:spPr>
          <a:xfrm>
            <a:off x="-1364959" y="2219217"/>
            <a:ext cx="2086177" cy="632417"/>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2FA75F6-F866-C13E-A204-C04481A66760}"/>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904E00C8-8D9C-F71B-C5C3-67310FEE297E}"/>
              </a:ext>
            </a:extLst>
          </p:cNvPr>
          <p:cNvSpPr/>
          <p:nvPr/>
        </p:nvSpPr>
        <p:spPr>
          <a:xfrm>
            <a:off x="-1506473" y="3051570"/>
            <a:ext cx="7317338" cy="1997472"/>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0C730334-D296-0B09-B5C4-D0A13E74135B}"/>
              </a:ext>
            </a:extLst>
          </p:cNvPr>
          <p:cNvSpPr txBox="1"/>
          <p:nvPr/>
        </p:nvSpPr>
        <p:spPr>
          <a:xfrm>
            <a:off x="834763" y="2250165"/>
            <a:ext cx="5064529" cy="632417"/>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a:t>
            </a:r>
          </a:p>
          <a:p>
            <a:pPr>
              <a:lnSpc>
                <a:spcPts val="1400"/>
              </a:lnSpc>
            </a:pP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THAT DISCONNECT US</a:t>
            </a:r>
          </a:p>
        </p:txBody>
      </p:sp>
      <p:sp>
        <p:nvSpPr>
          <p:cNvPr id="17" name="TextBox 16">
            <a:extLst>
              <a:ext uri="{FF2B5EF4-FFF2-40B4-BE49-F238E27FC236}">
                <a16:creationId xmlns:a16="http://schemas.microsoft.com/office/drawing/2014/main" id="{1644B11B-D04B-B3AB-63AA-0CEF75BA3CEB}"/>
              </a:ext>
            </a:extLst>
          </p:cNvPr>
          <p:cNvSpPr txBox="1"/>
          <p:nvPr/>
        </p:nvSpPr>
        <p:spPr>
          <a:xfrm>
            <a:off x="834764" y="3311642"/>
            <a:ext cx="4791746" cy="1635384"/>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FOUR COMMON DISCONNECTION SOURCES</a:t>
            </a:r>
          </a:p>
        </p:txBody>
      </p:sp>
    </p:spTree>
    <p:extLst>
      <p:ext uri="{BB962C8B-B14F-4D97-AF65-F5344CB8AC3E}">
        <p14:creationId xmlns:p14="http://schemas.microsoft.com/office/powerpoint/2010/main" val="1158384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473FC-25C8-6725-6FD3-F85B7A82501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4FF0F21-8D3F-E324-0FB0-70E452662107}"/>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5925A53A-D00D-A1FF-F64B-6A3F2609E206}"/>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4826FF26-0691-3F54-E158-AECE7C0F2908}"/>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14C68A48-E029-12CC-77E2-293D22CA19DC}"/>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CE5D05F8-ABDC-DD89-8ED3-C57B4BAFE655}"/>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OVERVIEW OF DISCONNECTION</a:t>
            </a:r>
          </a:p>
        </p:txBody>
      </p:sp>
      <p:sp>
        <p:nvSpPr>
          <p:cNvPr id="2" name="Rounded Rectangle 1">
            <a:extLst>
              <a:ext uri="{FF2B5EF4-FFF2-40B4-BE49-F238E27FC236}">
                <a16:creationId xmlns:a16="http://schemas.microsoft.com/office/drawing/2014/main" id="{DCF7D5B7-533C-DB0A-04EB-61A9A4809F1C}"/>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193F8E3F-C094-BFE6-E534-197F7C0EBC04}"/>
              </a:ext>
            </a:extLst>
          </p:cNvPr>
          <p:cNvSpPr txBox="1"/>
          <p:nvPr/>
        </p:nvSpPr>
        <p:spPr>
          <a:xfrm>
            <a:off x="4968555" y="6430867"/>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RECONNECTING RELATIONSHIPS:</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OVERCOMING THE DISTRACTIONS THAT DISCONNECT US</a:t>
            </a:r>
          </a:p>
        </p:txBody>
      </p:sp>
      <p:sp>
        <p:nvSpPr>
          <p:cNvPr id="20" name="Rounded Rectangle 19">
            <a:extLst>
              <a:ext uri="{FF2B5EF4-FFF2-40B4-BE49-F238E27FC236}">
                <a16:creationId xmlns:a16="http://schemas.microsoft.com/office/drawing/2014/main" id="{1466C674-1882-2553-2D67-11612D7F887C}"/>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6E4C106-C36F-83A3-6819-64816ACE74EC}"/>
              </a:ext>
            </a:extLst>
          </p:cNvPr>
          <p:cNvSpPr txBox="1"/>
          <p:nvPr/>
        </p:nvSpPr>
        <p:spPr>
          <a:xfrm>
            <a:off x="3555589" y="1680200"/>
            <a:ext cx="5080821" cy="3357266"/>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What Pulls Us Apart?</a:t>
            </a:r>
          </a:p>
          <a:p>
            <a:pPr>
              <a:lnSpc>
                <a:spcPct val="1500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Dysfunctional Communication</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Attachment Styles</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Digital Disconnection</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Caregiver Stress</a:t>
            </a:r>
          </a:p>
        </p:txBody>
      </p:sp>
      <p:pic>
        <p:nvPicPr>
          <p:cNvPr id="9" name="Picture 8">
            <a:extLst>
              <a:ext uri="{FF2B5EF4-FFF2-40B4-BE49-F238E27FC236}">
                <a16:creationId xmlns:a16="http://schemas.microsoft.com/office/drawing/2014/main" id="{EC7477DC-3A7A-9BF9-6AB7-2EAB3ADA76CF}"/>
              </a:ext>
            </a:extLst>
          </p:cNvPr>
          <p:cNvPicPr>
            <a:picLocks noChangeAspect="1"/>
          </p:cNvPicPr>
          <p:nvPr/>
        </p:nvPicPr>
        <p:blipFill>
          <a:blip r:embed="rId4"/>
          <a:stretch>
            <a:fillRect/>
          </a:stretch>
        </p:blipFill>
        <p:spPr>
          <a:xfrm>
            <a:off x="10052192" y="455039"/>
            <a:ext cx="1905000" cy="469900"/>
          </a:xfrm>
          <a:prstGeom prst="rect">
            <a:avLst/>
          </a:prstGeom>
        </p:spPr>
      </p:pic>
    </p:spTree>
    <p:extLst>
      <p:ext uri="{BB962C8B-B14F-4D97-AF65-F5344CB8AC3E}">
        <p14:creationId xmlns:p14="http://schemas.microsoft.com/office/powerpoint/2010/main" val="24655068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958</TotalTime>
  <Words>2612</Words>
  <Application>Microsoft Macintosh PowerPoint</Application>
  <PresentationFormat>Widescreen</PresentationFormat>
  <Paragraphs>256</Paragraphs>
  <Slides>26</Slides>
  <Notes>26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Noto Sans Medium</vt:lpstr>
      <vt:lpstr>Noto Sans ExtraCondensed SemiBo</vt:lpstr>
      <vt:lpstr>Noto Sans ExtraCondensed Medium</vt:lpstr>
      <vt:lpstr>Noto Sans Black</vt:lpstr>
      <vt:lpstr>Calibri</vt:lpstr>
      <vt:lpstr>Noto Sans</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daniel taipe</dc:creator>
  <cp:lastModifiedBy>daniel taipe</cp:lastModifiedBy>
  <cp:revision>19</cp:revision>
  <dcterms:created xsi:type="dcterms:W3CDTF">2025-10-19T15:36:20Z</dcterms:created>
  <dcterms:modified xsi:type="dcterms:W3CDTF">2025-12-08T17:27:32Z</dcterms:modified>
</cp:coreProperties>
</file>