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4"/>
  </p:notesMasterIdLst>
  <p:sldIdLst>
    <p:sldId id="258" r:id="rId2"/>
    <p:sldId id="263" r:id="rId3"/>
    <p:sldId id="269" r:id="rId4"/>
    <p:sldId id="261" r:id="rId5"/>
    <p:sldId id="270" r:id="rId6"/>
    <p:sldId id="271" r:id="rId7"/>
    <p:sldId id="273" r:id="rId8"/>
    <p:sldId id="274"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68" r:id="rId33"/>
  </p:sldIdLst>
  <p:sldSz cx="12192000" cy="6858000"/>
  <p:notesSz cx="6858000" cy="9144000"/>
  <p:embeddedFontLst>
    <p:embeddedFont>
      <p:font typeface="Noto Sans" panose="020B0502040504020204" pitchFamily="34" charset="0"/>
      <p:regular r:id="rId35"/>
      <p:bold r:id="rId36"/>
      <p:italic r:id="rId37"/>
      <p:boldItalic r:id="rId38"/>
    </p:embeddedFont>
    <p:embeddedFont>
      <p:font typeface="Noto Sans Black" panose="020B0502040504020204" pitchFamily="34" charset="0"/>
      <p:bold r:id="rId39"/>
      <p:italic r:id="rId40"/>
      <p:boldItalic r:id="rId41"/>
    </p:embeddedFont>
    <p:embeddedFont>
      <p:font typeface="Noto Sans ExtraCondensed Medium" panose="020B0502040504020204" pitchFamily="34" charset="0"/>
      <p:regular r:id="rId42"/>
      <p:italic r:id="rId43"/>
    </p:embeddedFont>
    <p:embeddedFont>
      <p:font typeface="Noto Sans ExtraCondensed SemiBo" panose="020B0502040504020204" pitchFamily="34" charset="0"/>
      <p:regular r:id="rId44"/>
      <p:bold r:id="rId45"/>
    </p:embeddedFont>
    <p:embeddedFont>
      <p:font typeface="Noto Sans Medium" panose="020B0502040504020204" pitchFamily="34" charset="0"/>
      <p:regular r:id="rId46"/>
      <p: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624B"/>
    <a:srgbClr val="B03F2E"/>
    <a:srgbClr val="B843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144"/>
    <p:restoredTop sz="94718"/>
  </p:normalViewPr>
  <p:slideViewPr>
    <p:cSldViewPr snapToGrid="0">
      <p:cViewPr varScale="1">
        <p:scale>
          <a:sx n="151" d="100"/>
          <a:sy n="151" d="100"/>
        </p:scale>
        <p:origin x="224" y="10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BEE306-31F1-2346-848F-69F28448BB59}" type="datetimeFigureOut">
              <a:rPr lang="en-US" smtClean="0"/>
              <a:t>12/10/25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B633E-48BB-924E-ACFF-4E96A80BA32E}" type="slidenum">
              <a:rPr lang="en-US" smtClean="0"/>
              <a:t>‹#›</a:t>
            </a:fld>
            <a:endParaRPr lang="en-US"/>
          </a:p>
        </p:txBody>
      </p:sp>
    </p:spTree>
    <p:extLst>
      <p:ext uri="{BB962C8B-B14F-4D97-AF65-F5344CB8AC3E}">
        <p14:creationId xmlns:p14="http://schemas.microsoft.com/office/powerpoint/2010/main" val="14844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2A703-F739-8063-BD5F-49539FD87E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3F3D0-6A9E-A343-F3F2-5016DDE437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08623A-A414-54C2-950A-2FC880427ECF}"/>
              </a:ext>
            </a:extLst>
          </p:cNvPr>
          <p:cNvSpPr>
            <a:spLocks noGrp="1"/>
          </p:cNvSpPr>
          <p:nvPr>
            <p:ph type="body" idx="1"/>
          </p:nvPr>
        </p:nvSpPr>
        <p:spPr/>
        <p:txBody>
          <a:bodyPr/>
          <a:lstStyle/>
          <a:p>
            <a:r>
              <a:rPr lang="en-US" dirty="0"/>
              <a:t>Welcome participants warmly. Set the tone that this is about hope and practical transformation, not guilt. Share that we'll explore timeless biblical principles applied to unprecedented modern challenges. Acknowledge that parenting is hard, and this seminar offers encouragement and tools.</a:t>
            </a:r>
          </a:p>
        </p:txBody>
      </p:sp>
      <p:sp>
        <p:nvSpPr>
          <p:cNvPr id="4" name="Slide Number Placeholder 3">
            <a:extLst>
              <a:ext uri="{FF2B5EF4-FFF2-40B4-BE49-F238E27FC236}">
                <a16:creationId xmlns:a16="http://schemas.microsoft.com/office/drawing/2014/main" id="{74EB8F54-F485-6AF6-B7A1-0142921E8DCA}"/>
              </a:ext>
            </a:extLst>
          </p:cNvPr>
          <p:cNvSpPr>
            <a:spLocks noGrp="1"/>
          </p:cNvSpPr>
          <p:nvPr>
            <p:ph type="sldNum" sz="quarter" idx="5"/>
          </p:nvPr>
        </p:nvSpPr>
        <p:spPr/>
        <p:txBody>
          <a:bodyPr/>
          <a:lstStyle/>
          <a:p>
            <a:fld id="{D5BB633E-48BB-924E-ACFF-4E96A80BA32E}" type="slidenum">
              <a:rPr lang="en-US" smtClean="0"/>
              <a:t>1</a:t>
            </a:fld>
            <a:endParaRPr lang="en-US"/>
          </a:p>
        </p:txBody>
      </p:sp>
    </p:spTree>
    <p:extLst>
      <p:ext uri="{BB962C8B-B14F-4D97-AF65-F5344CB8AC3E}">
        <p14:creationId xmlns:p14="http://schemas.microsoft.com/office/powerpoint/2010/main" val="3524560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8A640-92FC-008D-E70E-8D5B9F02D2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566232-5826-CDB4-7616-D837094E1F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7F3682-FDB3-4B6E-DAD3-ED428BA69F19}"/>
              </a:ext>
            </a:extLst>
          </p:cNvPr>
          <p:cNvSpPr>
            <a:spLocks noGrp="1"/>
          </p:cNvSpPr>
          <p:nvPr>
            <p:ph type="body" idx="1"/>
          </p:nvPr>
        </p:nvSpPr>
        <p:spPr/>
        <p:txBody>
          <a:bodyPr/>
          <a:lstStyle/>
          <a:p>
            <a:endParaRPr lang="en-US" b="0" i="0" u="none" strike="noStrike" dirty="0">
              <a:solidFill>
                <a:srgbClr val="000000"/>
              </a:solidFill>
              <a:effectLst/>
              <a:latin typeface="+mn-lt"/>
            </a:endParaRPr>
          </a:p>
          <a:p>
            <a:r>
              <a:rPr lang="en-US" b="0" i="0" u="none" strike="noStrike" dirty="0">
                <a:solidFill>
                  <a:srgbClr val="000000"/>
                </a:solidFill>
                <a:effectLst/>
                <a:latin typeface="+mn-lt"/>
              </a:rPr>
              <a:t>These aren't search engines or homework helpers. They're designed to form relationships. They remember details, adapt to moods, simulate empathy. For a lonely 13-year-old, they can feel more real than real relationships. This isn't science fiction—this is available right now on your child's phone.</a:t>
            </a:r>
          </a:p>
        </p:txBody>
      </p:sp>
      <p:sp>
        <p:nvSpPr>
          <p:cNvPr id="4" name="Slide Number Placeholder 3">
            <a:extLst>
              <a:ext uri="{FF2B5EF4-FFF2-40B4-BE49-F238E27FC236}">
                <a16:creationId xmlns:a16="http://schemas.microsoft.com/office/drawing/2014/main" id="{109B5D87-2DB4-21A5-60CC-7C41CD9ECEA9}"/>
              </a:ext>
            </a:extLst>
          </p:cNvPr>
          <p:cNvSpPr>
            <a:spLocks noGrp="1"/>
          </p:cNvSpPr>
          <p:nvPr>
            <p:ph type="sldNum" sz="quarter" idx="5"/>
          </p:nvPr>
        </p:nvSpPr>
        <p:spPr/>
        <p:txBody>
          <a:bodyPr/>
          <a:lstStyle/>
          <a:p>
            <a:fld id="{D5BB633E-48BB-924E-ACFF-4E96A80BA32E}" type="slidenum">
              <a:rPr lang="en-US" smtClean="0"/>
              <a:t>10</a:t>
            </a:fld>
            <a:endParaRPr lang="en-US"/>
          </a:p>
        </p:txBody>
      </p:sp>
    </p:spTree>
    <p:extLst>
      <p:ext uri="{BB962C8B-B14F-4D97-AF65-F5344CB8AC3E}">
        <p14:creationId xmlns:p14="http://schemas.microsoft.com/office/powerpoint/2010/main" val="1808030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964B5-966D-5DF0-93A4-A8FDF69070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0D708-C4A7-F3CE-FC98-CE10711065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4E6ABF-DB0F-E932-3729-3851754C2874}"/>
              </a:ext>
            </a:extLst>
          </p:cNvPr>
          <p:cNvSpPr>
            <a:spLocks noGrp="1"/>
          </p:cNvSpPr>
          <p:nvPr>
            <p:ph type="body" idx="1"/>
          </p:nvPr>
        </p:nvSpPr>
        <p:spPr/>
        <p:txBody>
          <a:bodyPr/>
          <a:lstStyle/>
          <a:p>
            <a:r>
              <a:rPr lang="en-US" b="0" i="0" u="none" strike="noStrike" dirty="0">
                <a:solidFill>
                  <a:srgbClr val="000000"/>
                </a:solidFill>
                <a:effectLst/>
                <a:latin typeface="+mn-lt"/>
              </a:rPr>
              <a:t>Common Sense Media report (Spring 2025). These three features are precisely what many teens feel is MISSING from their relationships with parents and other adults. The tragedy is that what seems like a strength (no pushback) is actually dangerous—these AI systems won't challenge destructive thinking or recognize crisis warning signs.</a:t>
            </a:r>
          </a:p>
        </p:txBody>
      </p:sp>
      <p:sp>
        <p:nvSpPr>
          <p:cNvPr id="4" name="Slide Number Placeholder 3">
            <a:extLst>
              <a:ext uri="{FF2B5EF4-FFF2-40B4-BE49-F238E27FC236}">
                <a16:creationId xmlns:a16="http://schemas.microsoft.com/office/drawing/2014/main" id="{B2DA3E52-B67E-4250-2A5C-1DEF31FDE7D7}"/>
              </a:ext>
            </a:extLst>
          </p:cNvPr>
          <p:cNvSpPr>
            <a:spLocks noGrp="1"/>
          </p:cNvSpPr>
          <p:nvPr>
            <p:ph type="sldNum" sz="quarter" idx="5"/>
          </p:nvPr>
        </p:nvSpPr>
        <p:spPr/>
        <p:txBody>
          <a:bodyPr/>
          <a:lstStyle/>
          <a:p>
            <a:fld id="{D5BB633E-48BB-924E-ACFF-4E96A80BA32E}" type="slidenum">
              <a:rPr lang="en-US" smtClean="0"/>
              <a:t>11</a:t>
            </a:fld>
            <a:endParaRPr lang="en-US"/>
          </a:p>
        </p:txBody>
      </p:sp>
    </p:spTree>
    <p:extLst>
      <p:ext uri="{BB962C8B-B14F-4D97-AF65-F5344CB8AC3E}">
        <p14:creationId xmlns:p14="http://schemas.microsoft.com/office/powerpoint/2010/main" val="2668984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BA95B-5AE4-6B7B-BEA9-0B211649D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36E310-E34B-07E2-723E-28C768BC7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DEE5EB-BDCA-7DC4-0D12-AC25968D0BC1}"/>
              </a:ext>
            </a:extLst>
          </p:cNvPr>
          <p:cNvSpPr>
            <a:spLocks noGrp="1"/>
          </p:cNvSpPr>
          <p:nvPr>
            <p:ph type="body" idx="1"/>
          </p:nvPr>
        </p:nvSpPr>
        <p:spPr/>
        <p:txBody>
          <a:bodyPr/>
          <a:lstStyle/>
          <a:p>
            <a:r>
              <a:rPr lang="en-US" b="0" i="0" u="none" strike="noStrike" dirty="0">
                <a:solidFill>
                  <a:srgbClr val="000000"/>
                </a:solidFill>
                <a:effectLst/>
                <a:latin typeface="+mn-lt"/>
              </a:rPr>
              <a:t>This is difficult but essential. Sewell's mother thought it was just a video game. Within months, he became withdrawn, quit basketball, isolated in his room. He was messaging the AI moments before he died. Share details compassionately but clearly. This happened because a child's legitimate need for emotional connection went unmet by human relationships and was exploited by technology. Repeat crisis lifeline info.</a:t>
            </a:r>
          </a:p>
        </p:txBody>
      </p:sp>
      <p:sp>
        <p:nvSpPr>
          <p:cNvPr id="4" name="Slide Number Placeholder 3">
            <a:extLst>
              <a:ext uri="{FF2B5EF4-FFF2-40B4-BE49-F238E27FC236}">
                <a16:creationId xmlns:a16="http://schemas.microsoft.com/office/drawing/2014/main" id="{CEDB3150-E9CB-B6BC-F150-F3B8474D5B34}"/>
              </a:ext>
            </a:extLst>
          </p:cNvPr>
          <p:cNvSpPr>
            <a:spLocks noGrp="1"/>
          </p:cNvSpPr>
          <p:nvPr>
            <p:ph type="sldNum" sz="quarter" idx="5"/>
          </p:nvPr>
        </p:nvSpPr>
        <p:spPr/>
        <p:txBody>
          <a:bodyPr/>
          <a:lstStyle/>
          <a:p>
            <a:fld id="{D5BB633E-48BB-924E-ACFF-4E96A80BA32E}" type="slidenum">
              <a:rPr lang="en-US" smtClean="0"/>
              <a:t>12</a:t>
            </a:fld>
            <a:endParaRPr lang="en-US"/>
          </a:p>
        </p:txBody>
      </p:sp>
    </p:spTree>
    <p:extLst>
      <p:ext uri="{BB962C8B-B14F-4D97-AF65-F5344CB8AC3E}">
        <p14:creationId xmlns:p14="http://schemas.microsoft.com/office/powerpoint/2010/main" val="1361209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87AAA-6085-14C4-4417-39FDC5AE09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5B0A6-51C7-3EEB-8B7D-E7000A75AE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2C68AA-5AD4-4783-77D0-01C8D915971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016879-49F9-7FEB-B3E6-EE70496C1F44}"/>
              </a:ext>
            </a:extLst>
          </p:cNvPr>
          <p:cNvSpPr>
            <a:spLocks noGrp="1"/>
          </p:cNvSpPr>
          <p:nvPr>
            <p:ph type="sldNum" sz="quarter" idx="5"/>
          </p:nvPr>
        </p:nvSpPr>
        <p:spPr/>
        <p:txBody>
          <a:bodyPr/>
          <a:lstStyle/>
          <a:p>
            <a:fld id="{D5BB633E-48BB-924E-ACFF-4E96A80BA32E}" type="slidenum">
              <a:rPr lang="en-US" smtClean="0"/>
              <a:t>13</a:t>
            </a:fld>
            <a:endParaRPr lang="en-US"/>
          </a:p>
        </p:txBody>
      </p:sp>
    </p:spTree>
    <p:extLst>
      <p:ext uri="{BB962C8B-B14F-4D97-AF65-F5344CB8AC3E}">
        <p14:creationId xmlns:p14="http://schemas.microsoft.com/office/powerpoint/2010/main" val="3676884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83987-4C9C-692D-F41B-133C9D6B58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1122BC-ECAE-0E89-EDEA-668F05E9D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0425AC-86DF-A3C9-94BD-B5C4F87D5354}"/>
              </a:ext>
            </a:extLst>
          </p:cNvPr>
          <p:cNvSpPr>
            <a:spLocks noGrp="1"/>
          </p:cNvSpPr>
          <p:nvPr>
            <p:ph type="body" idx="1"/>
          </p:nvPr>
        </p:nvSpPr>
        <p:spPr/>
        <p:txBody>
          <a:bodyPr/>
          <a:lstStyle/>
          <a:p>
            <a:r>
              <a:rPr lang="en-US" b="0" i="0" u="none" strike="noStrike" dirty="0">
                <a:solidFill>
                  <a:srgbClr val="000000"/>
                </a:solidFill>
                <a:effectLst/>
                <a:latin typeface="+mn-lt"/>
              </a:rPr>
              <a:t>This is theology with profound practical implications. We're not just teaching relationship skills—we're aligning with how God designed humans to flourish. The Trinity itself models perfect attunement, perfect love, perfect connection. When we reflect this in our families, we're participating in God's original design.</a:t>
            </a:r>
          </a:p>
        </p:txBody>
      </p:sp>
      <p:sp>
        <p:nvSpPr>
          <p:cNvPr id="4" name="Slide Number Placeholder 3">
            <a:extLst>
              <a:ext uri="{FF2B5EF4-FFF2-40B4-BE49-F238E27FC236}">
                <a16:creationId xmlns:a16="http://schemas.microsoft.com/office/drawing/2014/main" id="{8D4FEF61-E5EF-4B6C-E0F7-1A7C277B6BB4}"/>
              </a:ext>
            </a:extLst>
          </p:cNvPr>
          <p:cNvSpPr>
            <a:spLocks noGrp="1"/>
          </p:cNvSpPr>
          <p:nvPr>
            <p:ph type="sldNum" sz="quarter" idx="5"/>
          </p:nvPr>
        </p:nvSpPr>
        <p:spPr/>
        <p:txBody>
          <a:bodyPr/>
          <a:lstStyle/>
          <a:p>
            <a:fld id="{D5BB633E-48BB-924E-ACFF-4E96A80BA32E}" type="slidenum">
              <a:rPr lang="en-US" smtClean="0"/>
              <a:t>14</a:t>
            </a:fld>
            <a:endParaRPr lang="en-US"/>
          </a:p>
        </p:txBody>
      </p:sp>
    </p:spTree>
    <p:extLst>
      <p:ext uri="{BB962C8B-B14F-4D97-AF65-F5344CB8AC3E}">
        <p14:creationId xmlns:p14="http://schemas.microsoft.com/office/powerpoint/2010/main" val="2546808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12FA6-42EC-9C95-6D5D-C04D86DFE8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6300C4-72C8-405F-82B2-54B076AADB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7F57D3-B45C-7AC4-56FE-FC965513109C}"/>
              </a:ext>
            </a:extLst>
          </p:cNvPr>
          <p:cNvSpPr>
            <a:spLocks noGrp="1"/>
          </p:cNvSpPr>
          <p:nvPr>
            <p:ph type="body" idx="1"/>
          </p:nvPr>
        </p:nvSpPr>
        <p:spPr/>
        <p:txBody>
          <a:bodyPr/>
          <a:lstStyle/>
          <a:p>
            <a:r>
              <a:rPr lang="en-US" b="0" i="0" u="none" strike="noStrike" dirty="0">
                <a:solidFill>
                  <a:srgbClr val="000000"/>
                </a:solidFill>
                <a:effectLst/>
                <a:latin typeface="+mn-lt"/>
              </a:rPr>
              <a:t>This is neuroscience meeting theology. Positive parent-child interactions literally stimulate neuron growth. When children feel loved and secure, they're free to explore, learn, and take healthy risks. They develop the internal resources to handle adversity. This isn't just nice—it's foundational to human development.</a:t>
            </a:r>
          </a:p>
        </p:txBody>
      </p:sp>
      <p:sp>
        <p:nvSpPr>
          <p:cNvPr id="4" name="Slide Number Placeholder 3">
            <a:extLst>
              <a:ext uri="{FF2B5EF4-FFF2-40B4-BE49-F238E27FC236}">
                <a16:creationId xmlns:a16="http://schemas.microsoft.com/office/drawing/2014/main" id="{62CA147F-3DCF-240E-FF5B-47949122C3C6}"/>
              </a:ext>
            </a:extLst>
          </p:cNvPr>
          <p:cNvSpPr>
            <a:spLocks noGrp="1"/>
          </p:cNvSpPr>
          <p:nvPr>
            <p:ph type="sldNum" sz="quarter" idx="5"/>
          </p:nvPr>
        </p:nvSpPr>
        <p:spPr/>
        <p:txBody>
          <a:bodyPr/>
          <a:lstStyle/>
          <a:p>
            <a:fld id="{D5BB633E-48BB-924E-ACFF-4E96A80BA32E}" type="slidenum">
              <a:rPr lang="en-US" smtClean="0"/>
              <a:t>15</a:t>
            </a:fld>
            <a:endParaRPr lang="en-US"/>
          </a:p>
        </p:txBody>
      </p:sp>
    </p:spTree>
    <p:extLst>
      <p:ext uri="{BB962C8B-B14F-4D97-AF65-F5344CB8AC3E}">
        <p14:creationId xmlns:p14="http://schemas.microsoft.com/office/powerpoint/2010/main" val="4263412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0F661-AEAA-084F-5295-1672797E47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AEB9A3-067A-28F1-4646-2082CAB477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2C3470-EFEA-DD41-0093-152EEF440D85}"/>
              </a:ext>
            </a:extLst>
          </p:cNvPr>
          <p:cNvSpPr>
            <a:spLocks noGrp="1"/>
          </p:cNvSpPr>
          <p:nvPr>
            <p:ph type="body" idx="1"/>
          </p:nvPr>
        </p:nvSpPr>
        <p:spPr/>
        <p:txBody>
          <a:bodyPr/>
          <a:lstStyle/>
          <a:p>
            <a:r>
              <a:rPr lang="en-US" b="0" i="0" u="none" strike="noStrike" dirty="0">
                <a:solidFill>
                  <a:srgbClr val="000000"/>
                </a:solidFill>
                <a:effectLst/>
                <a:latin typeface="+mn-lt"/>
              </a:rPr>
              <a:t>Don't discourage parents of older children—we'll address that. But the research is clear: early childhood is when attachment patterns form. The good news? Even if you missed this window, repair is possible at any age. God's grace operates outside our ideal timelines.</a:t>
            </a:r>
          </a:p>
        </p:txBody>
      </p:sp>
      <p:sp>
        <p:nvSpPr>
          <p:cNvPr id="4" name="Slide Number Placeholder 3">
            <a:extLst>
              <a:ext uri="{FF2B5EF4-FFF2-40B4-BE49-F238E27FC236}">
                <a16:creationId xmlns:a16="http://schemas.microsoft.com/office/drawing/2014/main" id="{DC16A882-4BCB-67C3-0FE8-927342C8A29F}"/>
              </a:ext>
            </a:extLst>
          </p:cNvPr>
          <p:cNvSpPr>
            <a:spLocks noGrp="1"/>
          </p:cNvSpPr>
          <p:nvPr>
            <p:ph type="sldNum" sz="quarter" idx="5"/>
          </p:nvPr>
        </p:nvSpPr>
        <p:spPr/>
        <p:txBody>
          <a:bodyPr/>
          <a:lstStyle/>
          <a:p>
            <a:fld id="{D5BB633E-48BB-924E-ACFF-4E96A80BA32E}" type="slidenum">
              <a:rPr lang="en-US" smtClean="0"/>
              <a:t>16</a:t>
            </a:fld>
            <a:endParaRPr lang="en-US"/>
          </a:p>
        </p:txBody>
      </p:sp>
    </p:spTree>
    <p:extLst>
      <p:ext uri="{BB962C8B-B14F-4D97-AF65-F5344CB8AC3E}">
        <p14:creationId xmlns:p14="http://schemas.microsoft.com/office/powerpoint/2010/main" val="1574733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0A48D-9B0C-0665-6C8B-51B34C77C9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7274C-00C5-102E-5160-8226E70A15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956E8E-3C32-7918-34BE-5E2960B64965}"/>
              </a:ext>
            </a:extLst>
          </p:cNvPr>
          <p:cNvSpPr>
            <a:spLocks noGrp="1"/>
          </p:cNvSpPr>
          <p:nvPr>
            <p:ph type="body" idx="1"/>
          </p:nvPr>
        </p:nvSpPr>
        <p:spPr/>
        <p:txBody>
          <a:bodyPr/>
          <a:lstStyle/>
          <a:p>
            <a:r>
              <a:rPr lang="en-US" b="0" i="0" u="none" strike="noStrike" dirty="0">
                <a:solidFill>
                  <a:srgbClr val="000000"/>
                </a:solidFill>
                <a:effectLst/>
                <a:latin typeface="+mn-lt"/>
              </a:rPr>
              <a:t>This isn't about creating fear—it's about understanding reality. God designed children to need emotional connection. It's not optional. If they don't get it at home, they'll look elsewhere. And today's "elsewhere" includes sophisticated technology designed to exploit that need. The solution is to BE the connection they need.</a:t>
            </a:r>
          </a:p>
        </p:txBody>
      </p:sp>
      <p:sp>
        <p:nvSpPr>
          <p:cNvPr id="4" name="Slide Number Placeholder 3">
            <a:extLst>
              <a:ext uri="{FF2B5EF4-FFF2-40B4-BE49-F238E27FC236}">
                <a16:creationId xmlns:a16="http://schemas.microsoft.com/office/drawing/2014/main" id="{7C7152CC-8022-4B08-9A90-EB18597094C8}"/>
              </a:ext>
            </a:extLst>
          </p:cNvPr>
          <p:cNvSpPr>
            <a:spLocks noGrp="1"/>
          </p:cNvSpPr>
          <p:nvPr>
            <p:ph type="sldNum" sz="quarter" idx="5"/>
          </p:nvPr>
        </p:nvSpPr>
        <p:spPr/>
        <p:txBody>
          <a:bodyPr/>
          <a:lstStyle/>
          <a:p>
            <a:fld id="{D5BB633E-48BB-924E-ACFF-4E96A80BA32E}" type="slidenum">
              <a:rPr lang="en-US" smtClean="0"/>
              <a:t>17</a:t>
            </a:fld>
            <a:endParaRPr lang="en-US"/>
          </a:p>
        </p:txBody>
      </p:sp>
    </p:spTree>
    <p:extLst>
      <p:ext uri="{BB962C8B-B14F-4D97-AF65-F5344CB8AC3E}">
        <p14:creationId xmlns:p14="http://schemas.microsoft.com/office/powerpoint/2010/main" val="1209641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B293E-49CA-A156-82A3-66B776626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0805B0-2C09-6725-5042-68CF7C4C3E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89A5F6-AB9D-F57D-C23B-5089F8CA09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E2BD4D-C487-C5DB-A8AD-75C9307CC4CA}"/>
              </a:ext>
            </a:extLst>
          </p:cNvPr>
          <p:cNvSpPr>
            <a:spLocks noGrp="1"/>
          </p:cNvSpPr>
          <p:nvPr>
            <p:ph type="sldNum" sz="quarter" idx="5"/>
          </p:nvPr>
        </p:nvSpPr>
        <p:spPr/>
        <p:txBody>
          <a:bodyPr/>
          <a:lstStyle/>
          <a:p>
            <a:fld id="{D5BB633E-48BB-924E-ACFF-4E96A80BA32E}" type="slidenum">
              <a:rPr lang="en-US" smtClean="0"/>
              <a:t>18</a:t>
            </a:fld>
            <a:endParaRPr lang="en-US"/>
          </a:p>
        </p:txBody>
      </p:sp>
    </p:spTree>
    <p:extLst>
      <p:ext uri="{BB962C8B-B14F-4D97-AF65-F5344CB8AC3E}">
        <p14:creationId xmlns:p14="http://schemas.microsoft.com/office/powerpoint/2010/main" val="2847081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6E397-4BC2-E3D7-C697-1CC62EB8FA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4F9C9B-AB6F-216B-0EC9-90D5F8AA80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2FD63A-1FAB-5818-B681-E40376A34D1D}"/>
              </a:ext>
            </a:extLst>
          </p:cNvPr>
          <p:cNvSpPr>
            <a:spLocks noGrp="1"/>
          </p:cNvSpPr>
          <p:nvPr>
            <p:ph type="body" idx="1"/>
          </p:nvPr>
        </p:nvSpPr>
        <p:spPr/>
        <p:txBody>
          <a:bodyPr/>
          <a:lstStyle/>
          <a:p>
            <a:r>
              <a:rPr lang="en-US" b="0" i="0" u="none" strike="noStrike" dirty="0">
                <a:solidFill>
                  <a:srgbClr val="000000"/>
                </a:solidFill>
                <a:effectLst/>
                <a:latin typeface="+mn-lt"/>
              </a:rPr>
              <a:t>This is often the hardest step and the most important. Many parents were raised in emotionally disconnected homes. They don't have a template for what attunement looks like. Recommend Dr. </a:t>
            </a:r>
            <a:r>
              <a:rPr lang="en-US" b="0" i="0" u="none" strike="noStrike" dirty="0" err="1">
                <a:solidFill>
                  <a:srgbClr val="000000"/>
                </a:solidFill>
                <a:effectLst/>
                <a:latin typeface="+mn-lt"/>
              </a:rPr>
              <a:t>Jonice</a:t>
            </a:r>
            <a:r>
              <a:rPr lang="en-US" b="0" i="0" u="none" strike="noStrike" dirty="0">
                <a:solidFill>
                  <a:srgbClr val="000000"/>
                </a:solidFill>
                <a:effectLst/>
                <a:latin typeface="+mn-lt"/>
              </a:rPr>
              <a:t> Webb's "Running on Empty." Normalize that this is a journey. God's grace covers our learning curve. Professional help (counseling) isn't weakness—it's wisdom.</a:t>
            </a:r>
          </a:p>
        </p:txBody>
      </p:sp>
      <p:sp>
        <p:nvSpPr>
          <p:cNvPr id="4" name="Slide Number Placeholder 3">
            <a:extLst>
              <a:ext uri="{FF2B5EF4-FFF2-40B4-BE49-F238E27FC236}">
                <a16:creationId xmlns:a16="http://schemas.microsoft.com/office/drawing/2014/main" id="{E5D166BC-48CF-6ECE-A005-DCC77A9D68DD}"/>
              </a:ext>
            </a:extLst>
          </p:cNvPr>
          <p:cNvSpPr>
            <a:spLocks noGrp="1"/>
          </p:cNvSpPr>
          <p:nvPr>
            <p:ph type="sldNum" sz="quarter" idx="5"/>
          </p:nvPr>
        </p:nvSpPr>
        <p:spPr/>
        <p:txBody>
          <a:bodyPr/>
          <a:lstStyle/>
          <a:p>
            <a:fld id="{D5BB633E-48BB-924E-ACFF-4E96A80BA32E}" type="slidenum">
              <a:rPr lang="en-US" smtClean="0"/>
              <a:t>19</a:t>
            </a:fld>
            <a:endParaRPr lang="en-US"/>
          </a:p>
        </p:txBody>
      </p:sp>
    </p:spTree>
    <p:extLst>
      <p:ext uri="{BB962C8B-B14F-4D97-AF65-F5344CB8AC3E}">
        <p14:creationId xmlns:p14="http://schemas.microsoft.com/office/powerpoint/2010/main" val="3599569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395FC-7301-FB89-AD91-4012D41D3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007E11-9238-C92D-7E80-F6C0F25AE4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5B2182-B8CB-62C7-870B-FFEFA7E335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63F207-D79D-A24E-7870-1431DF6204F0}"/>
              </a:ext>
            </a:extLst>
          </p:cNvPr>
          <p:cNvSpPr>
            <a:spLocks noGrp="1"/>
          </p:cNvSpPr>
          <p:nvPr>
            <p:ph type="sldNum" sz="quarter" idx="5"/>
          </p:nvPr>
        </p:nvSpPr>
        <p:spPr/>
        <p:txBody>
          <a:bodyPr/>
          <a:lstStyle/>
          <a:p>
            <a:fld id="{D5BB633E-48BB-924E-ACFF-4E96A80BA32E}" type="slidenum">
              <a:rPr lang="en-US" smtClean="0"/>
              <a:t>2</a:t>
            </a:fld>
            <a:endParaRPr lang="en-US"/>
          </a:p>
        </p:txBody>
      </p:sp>
    </p:spTree>
    <p:extLst>
      <p:ext uri="{BB962C8B-B14F-4D97-AF65-F5344CB8AC3E}">
        <p14:creationId xmlns:p14="http://schemas.microsoft.com/office/powerpoint/2010/main" val="460663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4A11C-828C-C298-91A6-B2262E8C1D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0D542-31B9-8736-4CB0-4F534BF084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44D43A-9F85-B808-F916-9B8DD0E70311}"/>
              </a:ext>
            </a:extLst>
          </p:cNvPr>
          <p:cNvSpPr>
            <a:spLocks noGrp="1"/>
          </p:cNvSpPr>
          <p:nvPr>
            <p:ph type="body" idx="1"/>
          </p:nvPr>
        </p:nvSpPr>
        <p:spPr/>
        <p:txBody>
          <a:bodyPr/>
          <a:lstStyle/>
          <a:p>
            <a:r>
              <a:rPr lang="en-US" b="0" i="0" u="none" strike="noStrike" dirty="0">
                <a:solidFill>
                  <a:srgbClr val="000000"/>
                </a:solidFill>
                <a:effectLst/>
                <a:latin typeface="+mn-lt"/>
              </a:rPr>
              <a:t>This is powerful teaching without pressure. You're showing them: (1) emotions are normal, (2) emotions can be named, (3) emotions can be regulated, (4) faith helps us process feelings. You're building emotional vocabulary and modeling healthy coping. This isn't burdening children—it's inviting them into authentic relationship.</a:t>
            </a:r>
          </a:p>
          <a:p>
            <a:endParaRPr lang="en-US" b="0" i="0" u="none" strike="noStrike" dirty="0">
              <a:solidFill>
                <a:srgbClr val="000000"/>
              </a:solidFill>
              <a:effectLst/>
              <a:latin typeface="+mn-lt"/>
            </a:endParaRPr>
          </a:p>
        </p:txBody>
      </p:sp>
      <p:sp>
        <p:nvSpPr>
          <p:cNvPr id="4" name="Slide Number Placeholder 3">
            <a:extLst>
              <a:ext uri="{FF2B5EF4-FFF2-40B4-BE49-F238E27FC236}">
                <a16:creationId xmlns:a16="http://schemas.microsoft.com/office/drawing/2014/main" id="{F6CB5E8B-4C8B-F658-394C-0063B0E27D68}"/>
              </a:ext>
            </a:extLst>
          </p:cNvPr>
          <p:cNvSpPr>
            <a:spLocks noGrp="1"/>
          </p:cNvSpPr>
          <p:nvPr>
            <p:ph type="sldNum" sz="quarter" idx="5"/>
          </p:nvPr>
        </p:nvSpPr>
        <p:spPr/>
        <p:txBody>
          <a:bodyPr/>
          <a:lstStyle/>
          <a:p>
            <a:fld id="{D5BB633E-48BB-924E-ACFF-4E96A80BA32E}" type="slidenum">
              <a:rPr lang="en-US" smtClean="0"/>
              <a:t>20</a:t>
            </a:fld>
            <a:endParaRPr lang="en-US"/>
          </a:p>
        </p:txBody>
      </p:sp>
    </p:spTree>
    <p:extLst>
      <p:ext uri="{BB962C8B-B14F-4D97-AF65-F5344CB8AC3E}">
        <p14:creationId xmlns:p14="http://schemas.microsoft.com/office/powerpoint/2010/main" val="847522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5A755-CEC3-3364-8131-588A9C17CE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D5B1D5-CEA7-7C6A-DF01-F50E74E69B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1C53A0-D279-5DBC-0689-FA7E40913D1D}"/>
              </a:ext>
            </a:extLst>
          </p:cNvPr>
          <p:cNvSpPr>
            <a:spLocks noGrp="1"/>
          </p:cNvSpPr>
          <p:nvPr>
            <p:ph type="body" idx="1"/>
          </p:nvPr>
        </p:nvSpPr>
        <p:spPr/>
        <p:txBody>
          <a:bodyPr/>
          <a:lstStyle/>
          <a:p>
            <a:r>
              <a:rPr lang="en-US" b="0" i="0" u="none" strike="noStrike" dirty="0">
                <a:solidFill>
                  <a:srgbClr val="000000"/>
                </a:solidFill>
                <a:effectLst/>
                <a:latin typeface="+mn-lt"/>
              </a:rPr>
              <a:t>This is transformational. Many parents love their children deeply but speak their OWN love language instead of their child's. A child whose primary language is Quality Time won't feel loved by gifts. A child who needs Physical Touch won't feel loved by Acts of Service. Learn your child's language and speak it fluently. Resources: "Five Love Languages of Children" and "Five Love Languages for Teens."</a:t>
            </a:r>
          </a:p>
        </p:txBody>
      </p:sp>
      <p:sp>
        <p:nvSpPr>
          <p:cNvPr id="4" name="Slide Number Placeholder 3">
            <a:extLst>
              <a:ext uri="{FF2B5EF4-FFF2-40B4-BE49-F238E27FC236}">
                <a16:creationId xmlns:a16="http://schemas.microsoft.com/office/drawing/2014/main" id="{C960D4E3-0DC3-E455-4968-20966F2720CA}"/>
              </a:ext>
            </a:extLst>
          </p:cNvPr>
          <p:cNvSpPr>
            <a:spLocks noGrp="1"/>
          </p:cNvSpPr>
          <p:nvPr>
            <p:ph type="sldNum" sz="quarter" idx="5"/>
          </p:nvPr>
        </p:nvSpPr>
        <p:spPr/>
        <p:txBody>
          <a:bodyPr/>
          <a:lstStyle/>
          <a:p>
            <a:fld id="{D5BB633E-48BB-924E-ACFF-4E96A80BA32E}" type="slidenum">
              <a:rPr lang="en-US" smtClean="0"/>
              <a:t>21</a:t>
            </a:fld>
            <a:endParaRPr lang="en-US"/>
          </a:p>
        </p:txBody>
      </p:sp>
    </p:spTree>
    <p:extLst>
      <p:ext uri="{BB962C8B-B14F-4D97-AF65-F5344CB8AC3E}">
        <p14:creationId xmlns:p14="http://schemas.microsoft.com/office/powerpoint/2010/main" val="801601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0B5BA-CD3E-7598-76B4-1770B15F87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F5719B-997E-1A80-30CA-6DD3F3C8A9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BB1C3-81FF-CDC2-5D93-41EF06D7FD45}"/>
              </a:ext>
            </a:extLst>
          </p:cNvPr>
          <p:cNvSpPr>
            <a:spLocks noGrp="1"/>
          </p:cNvSpPr>
          <p:nvPr>
            <p:ph type="body" idx="1"/>
          </p:nvPr>
        </p:nvSpPr>
        <p:spPr/>
        <p:txBody>
          <a:bodyPr/>
          <a:lstStyle/>
          <a:p>
            <a:r>
              <a:rPr lang="en-US" b="0" i="0" u="none" strike="noStrike" dirty="0">
                <a:solidFill>
                  <a:srgbClr val="000000"/>
                </a:solidFill>
                <a:effectLst/>
                <a:latin typeface="+mn-lt"/>
              </a:rPr>
              <a:t>This is hard for fixers and problem-solvers. Our instinct is to jump in with solutions. But connection happens in being HEARD, not in being FIXED. When children feel heard, they develop trust. Trust opens the door to influence. Also note: if your child is quiet or shut down, don't force it. Active listening creates safety, but safety takes time to build.</a:t>
            </a:r>
          </a:p>
        </p:txBody>
      </p:sp>
      <p:sp>
        <p:nvSpPr>
          <p:cNvPr id="4" name="Slide Number Placeholder 3">
            <a:extLst>
              <a:ext uri="{FF2B5EF4-FFF2-40B4-BE49-F238E27FC236}">
                <a16:creationId xmlns:a16="http://schemas.microsoft.com/office/drawing/2014/main" id="{FBEF1612-B117-6BFE-0B5F-7D8B71A9F74F}"/>
              </a:ext>
            </a:extLst>
          </p:cNvPr>
          <p:cNvSpPr>
            <a:spLocks noGrp="1"/>
          </p:cNvSpPr>
          <p:nvPr>
            <p:ph type="sldNum" sz="quarter" idx="5"/>
          </p:nvPr>
        </p:nvSpPr>
        <p:spPr/>
        <p:txBody>
          <a:bodyPr/>
          <a:lstStyle/>
          <a:p>
            <a:fld id="{D5BB633E-48BB-924E-ACFF-4E96A80BA32E}" type="slidenum">
              <a:rPr lang="en-US" smtClean="0"/>
              <a:t>22</a:t>
            </a:fld>
            <a:endParaRPr lang="en-US"/>
          </a:p>
        </p:txBody>
      </p:sp>
    </p:spTree>
    <p:extLst>
      <p:ext uri="{BB962C8B-B14F-4D97-AF65-F5344CB8AC3E}">
        <p14:creationId xmlns:p14="http://schemas.microsoft.com/office/powerpoint/2010/main" val="14675277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22999-5DBC-20C3-FFCF-B1CB618AE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DAD13-8B0F-1188-F097-5E4A48239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DA8CA3-79C8-5908-BA41-6548865E1469}"/>
              </a:ext>
            </a:extLst>
          </p:cNvPr>
          <p:cNvSpPr>
            <a:spLocks noGrp="1"/>
          </p:cNvSpPr>
          <p:nvPr>
            <p:ph type="body" idx="1"/>
          </p:nvPr>
        </p:nvSpPr>
        <p:spPr/>
        <p:txBody>
          <a:bodyPr/>
          <a:lstStyle/>
          <a:p>
            <a:r>
              <a:rPr lang="en-US" b="0" i="0" u="none" strike="noStrike" dirty="0">
                <a:solidFill>
                  <a:srgbClr val="000000"/>
                </a:solidFill>
                <a:effectLst/>
                <a:latin typeface="+mn-lt"/>
              </a:rPr>
              <a:t>This is strategic, not indulgent. When children see busy parents prioritize THEM through play, emotional bonds deepen. Those bonds create enthusiasm for spiritual activities like family worship. The emotional connection established during play enriches spiritual moments. Fun isn't frivolous—it's foundational. Let THEM choose the activities sometimes.</a:t>
            </a:r>
          </a:p>
          <a:p>
            <a:endParaRPr lang="en-US" b="0" i="0" u="none" strike="noStrike" dirty="0">
              <a:solidFill>
                <a:srgbClr val="000000"/>
              </a:solidFill>
              <a:effectLst/>
              <a:latin typeface="+mn-lt"/>
            </a:endParaRPr>
          </a:p>
        </p:txBody>
      </p:sp>
      <p:sp>
        <p:nvSpPr>
          <p:cNvPr id="4" name="Slide Number Placeholder 3">
            <a:extLst>
              <a:ext uri="{FF2B5EF4-FFF2-40B4-BE49-F238E27FC236}">
                <a16:creationId xmlns:a16="http://schemas.microsoft.com/office/drawing/2014/main" id="{E87B09AB-D192-BBF9-5A4E-B87514874D3C}"/>
              </a:ext>
            </a:extLst>
          </p:cNvPr>
          <p:cNvSpPr>
            <a:spLocks noGrp="1"/>
          </p:cNvSpPr>
          <p:nvPr>
            <p:ph type="sldNum" sz="quarter" idx="5"/>
          </p:nvPr>
        </p:nvSpPr>
        <p:spPr/>
        <p:txBody>
          <a:bodyPr/>
          <a:lstStyle/>
          <a:p>
            <a:fld id="{D5BB633E-48BB-924E-ACFF-4E96A80BA32E}" type="slidenum">
              <a:rPr lang="en-US" smtClean="0"/>
              <a:t>23</a:t>
            </a:fld>
            <a:endParaRPr lang="en-US"/>
          </a:p>
        </p:txBody>
      </p:sp>
    </p:spTree>
    <p:extLst>
      <p:ext uri="{BB962C8B-B14F-4D97-AF65-F5344CB8AC3E}">
        <p14:creationId xmlns:p14="http://schemas.microsoft.com/office/powerpoint/2010/main" val="3681314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8229-4F13-D941-FD7B-1C57BCA45E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68EF4-9F64-6272-7F12-2E688E8256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ABD607-1144-7AEB-51A4-EF7E09A0B0A8}"/>
              </a:ext>
            </a:extLst>
          </p:cNvPr>
          <p:cNvSpPr>
            <a:spLocks noGrp="1"/>
          </p:cNvSpPr>
          <p:nvPr>
            <p:ph type="body" idx="1"/>
          </p:nvPr>
        </p:nvSpPr>
        <p:spPr/>
        <p:txBody>
          <a:bodyPr/>
          <a:lstStyle/>
          <a:p>
            <a:r>
              <a:rPr lang="en-US" b="0" i="0" u="none" strike="noStrike" dirty="0">
                <a:solidFill>
                  <a:srgbClr val="000000"/>
                </a:solidFill>
                <a:effectLst/>
                <a:latin typeface="+mn-lt"/>
              </a:rPr>
              <a:t>This requires sacrifice—dying to our preferences to serve theirs. But it's profoundly powerful. When you join their world, you're saying, "You matter more than my comfort. I want to know you." These shared experiences become natural opportunities for conversations about themes, values, faith—without it feeling forced. The time invested yields compounding relational returns.</a:t>
            </a:r>
          </a:p>
        </p:txBody>
      </p:sp>
      <p:sp>
        <p:nvSpPr>
          <p:cNvPr id="4" name="Slide Number Placeholder 3">
            <a:extLst>
              <a:ext uri="{FF2B5EF4-FFF2-40B4-BE49-F238E27FC236}">
                <a16:creationId xmlns:a16="http://schemas.microsoft.com/office/drawing/2014/main" id="{AE65B465-24DA-EF8C-21B6-C0AB2F3932CF}"/>
              </a:ext>
            </a:extLst>
          </p:cNvPr>
          <p:cNvSpPr>
            <a:spLocks noGrp="1"/>
          </p:cNvSpPr>
          <p:nvPr>
            <p:ph type="sldNum" sz="quarter" idx="5"/>
          </p:nvPr>
        </p:nvSpPr>
        <p:spPr/>
        <p:txBody>
          <a:bodyPr/>
          <a:lstStyle/>
          <a:p>
            <a:fld id="{D5BB633E-48BB-924E-ACFF-4E96A80BA32E}" type="slidenum">
              <a:rPr lang="en-US" smtClean="0"/>
              <a:t>24</a:t>
            </a:fld>
            <a:endParaRPr lang="en-US"/>
          </a:p>
        </p:txBody>
      </p:sp>
    </p:spTree>
    <p:extLst>
      <p:ext uri="{BB962C8B-B14F-4D97-AF65-F5344CB8AC3E}">
        <p14:creationId xmlns:p14="http://schemas.microsoft.com/office/powerpoint/2010/main" val="415737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E9B2B-FF8C-F56C-ADAB-AC76458B58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F618FD-8657-D333-0540-5EE4EAC0B5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24B944-49D8-DE8E-37BB-FC0FAFBFAC15}"/>
              </a:ext>
            </a:extLst>
          </p:cNvPr>
          <p:cNvSpPr>
            <a:spLocks noGrp="1"/>
          </p:cNvSpPr>
          <p:nvPr>
            <p:ph type="body" idx="1"/>
          </p:nvPr>
        </p:nvSpPr>
        <p:spPr/>
        <p:txBody>
          <a:bodyPr/>
          <a:lstStyle/>
          <a:p>
            <a:r>
              <a:rPr lang="en-US" b="0" i="0" u="none" strike="noStrike" dirty="0">
                <a:solidFill>
                  <a:srgbClr val="000000"/>
                </a:solidFill>
                <a:effectLst/>
                <a:latin typeface="+mn-lt"/>
              </a:rPr>
              <a:t>This is hope. Some parents carry guilt about past failures. Others have adult children they're estranged from. Ellen White's quote is powerful here: "Those who have been training their children in an improper way need not despair; let them become converted to God...and they will be enabled to make decided reforms" (Child Guidance, p. 173). God specializes in redemption. Start today.</a:t>
            </a:r>
          </a:p>
        </p:txBody>
      </p:sp>
      <p:sp>
        <p:nvSpPr>
          <p:cNvPr id="4" name="Slide Number Placeholder 3">
            <a:extLst>
              <a:ext uri="{FF2B5EF4-FFF2-40B4-BE49-F238E27FC236}">
                <a16:creationId xmlns:a16="http://schemas.microsoft.com/office/drawing/2014/main" id="{49C32129-1EE9-9FF0-9F7A-799226CD94A6}"/>
              </a:ext>
            </a:extLst>
          </p:cNvPr>
          <p:cNvSpPr>
            <a:spLocks noGrp="1"/>
          </p:cNvSpPr>
          <p:nvPr>
            <p:ph type="sldNum" sz="quarter" idx="5"/>
          </p:nvPr>
        </p:nvSpPr>
        <p:spPr/>
        <p:txBody>
          <a:bodyPr/>
          <a:lstStyle/>
          <a:p>
            <a:fld id="{D5BB633E-48BB-924E-ACFF-4E96A80BA32E}" type="slidenum">
              <a:rPr lang="en-US" smtClean="0"/>
              <a:t>25</a:t>
            </a:fld>
            <a:endParaRPr lang="en-US"/>
          </a:p>
        </p:txBody>
      </p:sp>
    </p:spTree>
    <p:extLst>
      <p:ext uri="{BB962C8B-B14F-4D97-AF65-F5344CB8AC3E}">
        <p14:creationId xmlns:p14="http://schemas.microsoft.com/office/powerpoint/2010/main" val="1768970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6909C-5C93-3BDD-0849-8CA88C1501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148787-B8F1-E21F-10D8-A610215B6E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5BDBE-5748-E9DA-7704-B923BCE3857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0DF9FD-CE64-1F98-A428-04D4E7FEB101}"/>
              </a:ext>
            </a:extLst>
          </p:cNvPr>
          <p:cNvSpPr>
            <a:spLocks noGrp="1"/>
          </p:cNvSpPr>
          <p:nvPr>
            <p:ph type="sldNum" sz="quarter" idx="5"/>
          </p:nvPr>
        </p:nvSpPr>
        <p:spPr/>
        <p:txBody>
          <a:bodyPr/>
          <a:lstStyle/>
          <a:p>
            <a:fld id="{D5BB633E-48BB-924E-ACFF-4E96A80BA32E}" type="slidenum">
              <a:rPr lang="en-US" smtClean="0"/>
              <a:t>26</a:t>
            </a:fld>
            <a:endParaRPr lang="en-US"/>
          </a:p>
        </p:txBody>
      </p:sp>
    </p:spTree>
    <p:extLst>
      <p:ext uri="{BB962C8B-B14F-4D97-AF65-F5344CB8AC3E}">
        <p14:creationId xmlns:p14="http://schemas.microsoft.com/office/powerpoint/2010/main" val="16567437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E3573-C633-B996-82EC-BCE0C338F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6318C-59FA-6DD1-582F-BDAA0F2216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DDD65C-7B77-3C4B-F6C5-3F70291D4143}"/>
              </a:ext>
            </a:extLst>
          </p:cNvPr>
          <p:cNvSpPr>
            <a:spLocks noGrp="1"/>
          </p:cNvSpPr>
          <p:nvPr>
            <p:ph type="body" idx="1"/>
          </p:nvPr>
        </p:nvSpPr>
        <p:spPr/>
        <p:txBody>
          <a:bodyPr/>
          <a:lstStyle/>
          <a:p>
            <a:r>
              <a:rPr lang="en-US" b="0" i="0" u="none" strike="noStrike" dirty="0">
                <a:solidFill>
                  <a:srgbClr val="000000"/>
                </a:solidFill>
                <a:effectLst/>
                <a:latin typeface="+mn-lt"/>
              </a:rPr>
              <a:t>Read this quote slowly. Let it sink in. THIS is the love we're called to reflect. God numbers the hairs on our heads. He's not indifferent. No anxiety is too small, no calamity escapes His notice. When we parent with THIS level of attunement—even imperfectly—we give our children a living picture of their Heavenly Father. This is the mission-focused legacy.</a:t>
            </a:r>
          </a:p>
        </p:txBody>
      </p:sp>
      <p:sp>
        <p:nvSpPr>
          <p:cNvPr id="4" name="Slide Number Placeholder 3">
            <a:extLst>
              <a:ext uri="{FF2B5EF4-FFF2-40B4-BE49-F238E27FC236}">
                <a16:creationId xmlns:a16="http://schemas.microsoft.com/office/drawing/2014/main" id="{47F32564-CBA5-3897-DC15-059B1B9AE7F0}"/>
              </a:ext>
            </a:extLst>
          </p:cNvPr>
          <p:cNvSpPr>
            <a:spLocks noGrp="1"/>
          </p:cNvSpPr>
          <p:nvPr>
            <p:ph type="sldNum" sz="quarter" idx="5"/>
          </p:nvPr>
        </p:nvSpPr>
        <p:spPr/>
        <p:txBody>
          <a:bodyPr/>
          <a:lstStyle/>
          <a:p>
            <a:fld id="{D5BB633E-48BB-924E-ACFF-4E96A80BA32E}" type="slidenum">
              <a:rPr lang="en-US" smtClean="0"/>
              <a:t>27</a:t>
            </a:fld>
            <a:endParaRPr lang="en-US"/>
          </a:p>
        </p:txBody>
      </p:sp>
    </p:spTree>
    <p:extLst>
      <p:ext uri="{BB962C8B-B14F-4D97-AF65-F5344CB8AC3E}">
        <p14:creationId xmlns:p14="http://schemas.microsoft.com/office/powerpoint/2010/main" val="34332407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5EA0B-29A0-51E8-DE09-18BDBA16E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1B8DEF-A887-BAC2-5C9E-8A63162747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FDD168-EE6E-5AD8-64F5-2B29E8A6A727}"/>
              </a:ext>
            </a:extLst>
          </p:cNvPr>
          <p:cNvSpPr>
            <a:spLocks noGrp="1"/>
          </p:cNvSpPr>
          <p:nvPr>
            <p:ph type="body" idx="1"/>
          </p:nvPr>
        </p:nvSpPr>
        <p:spPr/>
        <p:txBody>
          <a:bodyPr/>
          <a:lstStyle/>
          <a:p>
            <a:r>
              <a:rPr lang="en-US" b="0" i="0" u="none" strike="noStrike" dirty="0">
                <a:solidFill>
                  <a:srgbClr val="000000"/>
                </a:solidFill>
                <a:effectLst/>
                <a:latin typeface="+mn-lt"/>
              </a:rPr>
              <a:t>This is freedom. Parents don't have to get it right 100% of the time. Children actually benefit from seeing parents mess up and then REPAIR with grace. That's where they learn about forgiveness, humility, and God's character. The goal isn't flawless parenting—it's attuned, authentic, grace-filled relationship.</a:t>
            </a:r>
          </a:p>
          <a:p>
            <a:endParaRPr lang="en-US" b="0" i="0" u="none" strike="noStrike" dirty="0">
              <a:solidFill>
                <a:srgbClr val="000000"/>
              </a:solidFill>
              <a:effectLst/>
              <a:latin typeface="+mn-lt"/>
            </a:endParaRPr>
          </a:p>
        </p:txBody>
      </p:sp>
      <p:sp>
        <p:nvSpPr>
          <p:cNvPr id="4" name="Slide Number Placeholder 3">
            <a:extLst>
              <a:ext uri="{FF2B5EF4-FFF2-40B4-BE49-F238E27FC236}">
                <a16:creationId xmlns:a16="http://schemas.microsoft.com/office/drawing/2014/main" id="{B3C79877-2721-FE24-112A-C3D175D8B2F8}"/>
              </a:ext>
            </a:extLst>
          </p:cNvPr>
          <p:cNvSpPr>
            <a:spLocks noGrp="1"/>
          </p:cNvSpPr>
          <p:nvPr>
            <p:ph type="sldNum" sz="quarter" idx="5"/>
          </p:nvPr>
        </p:nvSpPr>
        <p:spPr/>
        <p:txBody>
          <a:bodyPr/>
          <a:lstStyle/>
          <a:p>
            <a:fld id="{D5BB633E-48BB-924E-ACFF-4E96A80BA32E}" type="slidenum">
              <a:rPr lang="en-US" smtClean="0"/>
              <a:t>28</a:t>
            </a:fld>
            <a:endParaRPr lang="en-US"/>
          </a:p>
        </p:txBody>
      </p:sp>
    </p:spTree>
    <p:extLst>
      <p:ext uri="{BB962C8B-B14F-4D97-AF65-F5344CB8AC3E}">
        <p14:creationId xmlns:p14="http://schemas.microsoft.com/office/powerpoint/2010/main" val="2322953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76088-5354-1B0B-A1E0-AC99624127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61B098-7868-5288-63B1-B8437C2C5C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0F629-420D-6BB0-9FB9-21336E563841}"/>
              </a:ext>
            </a:extLst>
          </p:cNvPr>
          <p:cNvSpPr>
            <a:spLocks noGrp="1"/>
          </p:cNvSpPr>
          <p:nvPr>
            <p:ph type="body" idx="1"/>
          </p:nvPr>
        </p:nvSpPr>
        <p:spPr/>
        <p:txBody>
          <a:bodyPr/>
          <a:lstStyle/>
          <a:p>
            <a:r>
              <a:rPr lang="en-US" b="0" i="0" u="none" strike="noStrike" dirty="0">
                <a:solidFill>
                  <a:srgbClr val="000000"/>
                </a:solidFill>
                <a:effectLst/>
                <a:latin typeface="+mn-lt"/>
              </a:rPr>
              <a:t>Deuteronomy 6 vision: faith transmitted from generation to generation through relational influence. This isn't just about YOUR children—it's about a legacy that ripples through time. When you commit to emotionally attuned parenting by God's grace, you're not just changing your family—you're potentially changing the trajectory of generations. This is kingdom work.</a:t>
            </a:r>
          </a:p>
        </p:txBody>
      </p:sp>
      <p:sp>
        <p:nvSpPr>
          <p:cNvPr id="4" name="Slide Number Placeholder 3">
            <a:extLst>
              <a:ext uri="{FF2B5EF4-FFF2-40B4-BE49-F238E27FC236}">
                <a16:creationId xmlns:a16="http://schemas.microsoft.com/office/drawing/2014/main" id="{ED634A26-31BB-27EA-E381-B35666CA0A2C}"/>
              </a:ext>
            </a:extLst>
          </p:cNvPr>
          <p:cNvSpPr>
            <a:spLocks noGrp="1"/>
          </p:cNvSpPr>
          <p:nvPr>
            <p:ph type="sldNum" sz="quarter" idx="5"/>
          </p:nvPr>
        </p:nvSpPr>
        <p:spPr/>
        <p:txBody>
          <a:bodyPr/>
          <a:lstStyle/>
          <a:p>
            <a:fld id="{D5BB633E-48BB-924E-ACFF-4E96A80BA32E}" type="slidenum">
              <a:rPr lang="en-US" smtClean="0"/>
              <a:t>29</a:t>
            </a:fld>
            <a:endParaRPr lang="en-US"/>
          </a:p>
        </p:txBody>
      </p:sp>
    </p:spTree>
    <p:extLst>
      <p:ext uri="{BB962C8B-B14F-4D97-AF65-F5344CB8AC3E}">
        <p14:creationId xmlns:p14="http://schemas.microsoft.com/office/powerpoint/2010/main" val="263606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D0CC9-90B6-3988-47E2-5BCB481A35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C05A1-E94C-F254-0ACA-DC0B07A74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0B74EE-3393-CF45-C9F9-D07FFC37A091}"/>
              </a:ext>
            </a:extLst>
          </p:cNvPr>
          <p:cNvSpPr>
            <a:spLocks noGrp="1"/>
          </p:cNvSpPr>
          <p:nvPr>
            <p:ph type="body" idx="1"/>
          </p:nvPr>
        </p:nvSpPr>
        <p:spPr/>
        <p:txBody>
          <a:bodyPr/>
          <a:lstStyle/>
          <a:p>
            <a:r>
              <a:rPr lang="en-US" b="0" i="0" u="none" strike="noStrike" dirty="0">
                <a:solidFill>
                  <a:srgbClr val="000000"/>
                </a:solidFill>
                <a:effectLst/>
                <a:latin typeface="+mn-lt"/>
              </a:rPr>
              <a:t>These passages bookend our discussion. Deuteronomy shows us HOW—through everyday moments. Psalm 139 shows us WHO—a God who is searingly attentive to every detail of our lives. When we parent with this kind of attunement, we're not inventing a new method; we're reflecting God's heart. Take time to read both passages aloud or have them displayed.</a:t>
            </a:r>
            <a:endParaRPr lang="en-US" dirty="0">
              <a:latin typeface="+mn-lt"/>
            </a:endParaRPr>
          </a:p>
        </p:txBody>
      </p:sp>
      <p:sp>
        <p:nvSpPr>
          <p:cNvPr id="4" name="Slide Number Placeholder 3">
            <a:extLst>
              <a:ext uri="{FF2B5EF4-FFF2-40B4-BE49-F238E27FC236}">
                <a16:creationId xmlns:a16="http://schemas.microsoft.com/office/drawing/2014/main" id="{77A358EE-12DB-C606-EFF5-91597D853664}"/>
              </a:ext>
            </a:extLst>
          </p:cNvPr>
          <p:cNvSpPr>
            <a:spLocks noGrp="1"/>
          </p:cNvSpPr>
          <p:nvPr>
            <p:ph type="sldNum" sz="quarter" idx="5"/>
          </p:nvPr>
        </p:nvSpPr>
        <p:spPr/>
        <p:txBody>
          <a:bodyPr/>
          <a:lstStyle/>
          <a:p>
            <a:fld id="{D5BB633E-48BB-924E-ACFF-4E96A80BA32E}" type="slidenum">
              <a:rPr lang="en-US" smtClean="0"/>
              <a:t>3</a:t>
            </a:fld>
            <a:endParaRPr lang="en-US"/>
          </a:p>
        </p:txBody>
      </p:sp>
    </p:spTree>
    <p:extLst>
      <p:ext uri="{BB962C8B-B14F-4D97-AF65-F5344CB8AC3E}">
        <p14:creationId xmlns:p14="http://schemas.microsoft.com/office/powerpoint/2010/main" val="12068463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98371-5EE7-843E-3A08-9A8D7264FD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6B7980-BDEB-6656-3D7C-F7E5A49C7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378AF5-95CC-9272-04A0-42782078AAD3}"/>
              </a:ext>
            </a:extLst>
          </p:cNvPr>
          <p:cNvSpPr>
            <a:spLocks noGrp="1"/>
          </p:cNvSpPr>
          <p:nvPr>
            <p:ph type="body" idx="1"/>
          </p:nvPr>
        </p:nvSpPr>
        <p:spPr/>
        <p:txBody>
          <a:bodyPr/>
          <a:lstStyle/>
          <a:p>
            <a:r>
              <a:rPr lang="en-US" b="0" i="0" u="none" strike="noStrike" dirty="0">
                <a:solidFill>
                  <a:srgbClr val="000000"/>
                </a:solidFill>
                <a:effectLst/>
                <a:latin typeface="+mn-lt"/>
              </a:rPr>
              <a:t>Make this practical and non-overwhelming. Don't try to implement everything at once. Pick ONE thing. Maybe it's putting phones away during dinner. Maybe it's learning your child's love language. Maybe it's scheduling counseling to address your own CEN. Small, consistent steps lead to transformation. Provide resource list (Webb's book, Chapman's books, counseling referrals).</a:t>
            </a:r>
          </a:p>
        </p:txBody>
      </p:sp>
      <p:sp>
        <p:nvSpPr>
          <p:cNvPr id="4" name="Slide Number Placeholder 3">
            <a:extLst>
              <a:ext uri="{FF2B5EF4-FFF2-40B4-BE49-F238E27FC236}">
                <a16:creationId xmlns:a16="http://schemas.microsoft.com/office/drawing/2014/main" id="{36EB6418-4C91-FBAF-3E49-9BA08DEE91D4}"/>
              </a:ext>
            </a:extLst>
          </p:cNvPr>
          <p:cNvSpPr>
            <a:spLocks noGrp="1"/>
          </p:cNvSpPr>
          <p:nvPr>
            <p:ph type="sldNum" sz="quarter" idx="5"/>
          </p:nvPr>
        </p:nvSpPr>
        <p:spPr/>
        <p:txBody>
          <a:bodyPr/>
          <a:lstStyle/>
          <a:p>
            <a:fld id="{D5BB633E-48BB-924E-ACFF-4E96A80BA32E}" type="slidenum">
              <a:rPr lang="en-US" smtClean="0"/>
              <a:t>30</a:t>
            </a:fld>
            <a:endParaRPr lang="en-US"/>
          </a:p>
        </p:txBody>
      </p:sp>
    </p:spTree>
    <p:extLst>
      <p:ext uri="{BB962C8B-B14F-4D97-AF65-F5344CB8AC3E}">
        <p14:creationId xmlns:p14="http://schemas.microsoft.com/office/powerpoint/2010/main" val="17204830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EF626-B12D-3ECB-26A3-0DAC13B80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A6C13E-B720-F2FD-1730-E34104881C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0BFBB-C184-007C-B47B-4BAE5EFF8710}"/>
              </a:ext>
            </a:extLst>
          </p:cNvPr>
          <p:cNvSpPr>
            <a:spLocks noGrp="1"/>
          </p:cNvSpPr>
          <p:nvPr>
            <p:ph type="body" idx="1"/>
          </p:nvPr>
        </p:nvSpPr>
        <p:spPr/>
        <p:txBody>
          <a:bodyPr/>
          <a:lstStyle/>
          <a:p>
            <a:r>
              <a:rPr lang="en-US" b="0" i="0" u="none" strike="noStrike" dirty="0">
                <a:solidFill>
                  <a:srgbClr val="000000"/>
                </a:solidFill>
                <a:effectLst/>
                <a:latin typeface="+mn-lt"/>
              </a:rPr>
              <a:t>Close with hope and invitation. Acknowledge that some may feel convicted, others encouraged, others overwhelmed. All responses are valid. But the invitation stands: by God's grace, transformation is possible. Thank participants. Offer to stay for questions. Pray over families represented in the room. Remind them they're not alone—God goes with them</a:t>
            </a:r>
          </a:p>
        </p:txBody>
      </p:sp>
      <p:sp>
        <p:nvSpPr>
          <p:cNvPr id="4" name="Slide Number Placeholder 3">
            <a:extLst>
              <a:ext uri="{FF2B5EF4-FFF2-40B4-BE49-F238E27FC236}">
                <a16:creationId xmlns:a16="http://schemas.microsoft.com/office/drawing/2014/main" id="{DED25769-9366-901A-12F3-FE23BF46D1C2}"/>
              </a:ext>
            </a:extLst>
          </p:cNvPr>
          <p:cNvSpPr>
            <a:spLocks noGrp="1"/>
          </p:cNvSpPr>
          <p:nvPr>
            <p:ph type="sldNum" sz="quarter" idx="5"/>
          </p:nvPr>
        </p:nvSpPr>
        <p:spPr/>
        <p:txBody>
          <a:bodyPr/>
          <a:lstStyle/>
          <a:p>
            <a:fld id="{D5BB633E-48BB-924E-ACFF-4E96A80BA32E}" type="slidenum">
              <a:rPr lang="en-US" smtClean="0"/>
              <a:t>31</a:t>
            </a:fld>
            <a:endParaRPr lang="en-US"/>
          </a:p>
        </p:txBody>
      </p:sp>
    </p:spTree>
    <p:extLst>
      <p:ext uri="{BB962C8B-B14F-4D97-AF65-F5344CB8AC3E}">
        <p14:creationId xmlns:p14="http://schemas.microsoft.com/office/powerpoint/2010/main" val="18856592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0865E-44BF-45A2-971F-70AFB51546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F40E7-7EDC-DE3A-8B79-5303C28E2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101A-662F-970C-CBD2-DC7B2C1571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2205B2-3558-3681-6705-05A761FFDF11}"/>
              </a:ext>
            </a:extLst>
          </p:cNvPr>
          <p:cNvSpPr>
            <a:spLocks noGrp="1"/>
          </p:cNvSpPr>
          <p:nvPr>
            <p:ph type="sldNum" sz="quarter" idx="5"/>
          </p:nvPr>
        </p:nvSpPr>
        <p:spPr/>
        <p:txBody>
          <a:bodyPr/>
          <a:lstStyle/>
          <a:p>
            <a:fld id="{D5BB633E-48BB-924E-ACFF-4E96A80BA32E}" type="slidenum">
              <a:rPr lang="en-US" smtClean="0"/>
              <a:t>32</a:t>
            </a:fld>
            <a:endParaRPr lang="en-US"/>
          </a:p>
        </p:txBody>
      </p:sp>
    </p:spTree>
    <p:extLst>
      <p:ext uri="{BB962C8B-B14F-4D97-AF65-F5344CB8AC3E}">
        <p14:creationId xmlns:p14="http://schemas.microsoft.com/office/powerpoint/2010/main" val="934753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66E30-B946-84C7-7552-C386A9AF99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6FCC1C-956F-DA4D-A206-5DEC5AC6E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CCE98A-CA04-CD95-14F0-B42438AAA5F3}"/>
              </a:ext>
            </a:extLst>
          </p:cNvPr>
          <p:cNvSpPr>
            <a:spLocks noGrp="1"/>
          </p:cNvSpPr>
          <p:nvPr>
            <p:ph type="body" idx="1"/>
          </p:nvPr>
        </p:nvSpPr>
        <p:spPr/>
        <p:txBody>
          <a:bodyPr/>
          <a:lstStyle/>
          <a:p>
            <a:r>
              <a:rPr lang="en-US" b="0" i="0" u="none" strike="noStrike" dirty="0">
                <a:solidFill>
                  <a:srgbClr val="000000"/>
                </a:solidFill>
                <a:effectLst/>
                <a:latin typeface="+mn-lt"/>
              </a:rPr>
              <a:t>These passages bookend our discussion. Deuteronomy shows us HOW—through everyday moments. Psalm 139 shows us WHO—a God who is searingly attentive to every detail of our lives. When we parent with this kind of attunement, we're not inventing a new method; we're reflecting God's heart. Take time to read both passages aloud or have them displayed.</a:t>
            </a:r>
            <a:endParaRPr lang="en-US" dirty="0">
              <a:latin typeface="+mn-lt"/>
            </a:endParaRPr>
          </a:p>
        </p:txBody>
      </p:sp>
      <p:sp>
        <p:nvSpPr>
          <p:cNvPr id="4" name="Slide Number Placeholder 3">
            <a:extLst>
              <a:ext uri="{FF2B5EF4-FFF2-40B4-BE49-F238E27FC236}">
                <a16:creationId xmlns:a16="http://schemas.microsoft.com/office/drawing/2014/main" id="{8A0DFD64-D296-E11C-49F5-EBC027276CB8}"/>
              </a:ext>
            </a:extLst>
          </p:cNvPr>
          <p:cNvSpPr>
            <a:spLocks noGrp="1"/>
          </p:cNvSpPr>
          <p:nvPr>
            <p:ph type="sldNum" sz="quarter" idx="5"/>
          </p:nvPr>
        </p:nvSpPr>
        <p:spPr/>
        <p:txBody>
          <a:bodyPr/>
          <a:lstStyle/>
          <a:p>
            <a:fld id="{D5BB633E-48BB-924E-ACFF-4E96A80BA32E}" type="slidenum">
              <a:rPr lang="en-US" smtClean="0"/>
              <a:t>4</a:t>
            </a:fld>
            <a:endParaRPr lang="en-US"/>
          </a:p>
        </p:txBody>
      </p:sp>
    </p:spTree>
    <p:extLst>
      <p:ext uri="{BB962C8B-B14F-4D97-AF65-F5344CB8AC3E}">
        <p14:creationId xmlns:p14="http://schemas.microsoft.com/office/powerpoint/2010/main" val="2885252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BF45C-B67E-A41E-5BC7-75917DB2DD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8CE23-3A1F-2AA6-5F30-1412585C05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05FEC-86CA-0DA5-5709-1BE6EDC3D5C9}"/>
              </a:ext>
            </a:extLst>
          </p:cNvPr>
          <p:cNvSpPr>
            <a:spLocks noGrp="1"/>
          </p:cNvSpPr>
          <p:nvPr>
            <p:ph type="body" idx="1"/>
          </p:nvPr>
        </p:nvSpPr>
        <p:spPr/>
        <p:txBody>
          <a:bodyPr/>
          <a:lstStyle/>
          <a:p>
            <a:r>
              <a:rPr lang="en-US" b="0" i="0" u="none" strike="noStrike" dirty="0">
                <a:solidFill>
                  <a:srgbClr val="000000"/>
                </a:solidFill>
                <a:effectLst/>
                <a:latin typeface="+mn-lt"/>
              </a:rPr>
              <a:t>Emphasize the positive: Parents have more influence than they think they do. Yes, technology is a challenge, but the solution isn't just restrictions—it's CONNECTION. When children feel emotionally connected to parents, they're less vulnerable to unhealthy alternatives. Share that we'll explore both the challenges and the hope-filled solutions.</a:t>
            </a:r>
            <a:endParaRPr lang="en-US" dirty="0">
              <a:latin typeface="+mn-lt"/>
            </a:endParaRPr>
          </a:p>
        </p:txBody>
      </p:sp>
      <p:sp>
        <p:nvSpPr>
          <p:cNvPr id="4" name="Slide Number Placeholder 3">
            <a:extLst>
              <a:ext uri="{FF2B5EF4-FFF2-40B4-BE49-F238E27FC236}">
                <a16:creationId xmlns:a16="http://schemas.microsoft.com/office/drawing/2014/main" id="{1D2C4CD6-F543-F057-58CD-EE91DEB46EC5}"/>
              </a:ext>
            </a:extLst>
          </p:cNvPr>
          <p:cNvSpPr>
            <a:spLocks noGrp="1"/>
          </p:cNvSpPr>
          <p:nvPr>
            <p:ph type="sldNum" sz="quarter" idx="5"/>
          </p:nvPr>
        </p:nvSpPr>
        <p:spPr/>
        <p:txBody>
          <a:bodyPr/>
          <a:lstStyle/>
          <a:p>
            <a:fld id="{D5BB633E-48BB-924E-ACFF-4E96A80BA32E}" type="slidenum">
              <a:rPr lang="en-US" smtClean="0"/>
              <a:t>5</a:t>
            </a:fld>
            <a:endParaRPr lang="en-US"/>
          </a:p>
        </p:txBody>
      </p:sp>
    </p:spTree>
    <p:extLst>
      <p:ext uri="{BB962C8B-B14F-4D97-AF65-F5344CB8AC3E}">
        <p14:creationId xmlns:p14="http://schemas.microsoft.com/office/powerpoint/2010/main" val="2324851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6600B-AA41-0E89-20E3-CF5C662C5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459943-FEDD-0C85-5D60-266CC243B3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4F6BE-B220-2C86-FEA1-2D71FA55955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EB0457-E808-3ABD-9C2F-DCF0884FAE3F}"/>
              </a:ext>
            </a:extLst>
          </p:cNvPr>
          <p:cNvSpPr>
            <a:spLocks noGrp="1"/>
          </p:cNvSpPr>
          <p:nvPr>
            <p:ph type="sldNum" sz="quarter" idx="5"/>
          </p:nvPr>
        </p:nvSpPr>
        <p:spPr/>
        <p:txBody>
          <a:bodyPr/>
          <a:lstStyle/>
          <a:p>
            <a:fld id="{D5BB633E-48BB-924E-ACFF-4E96A80BA32E}" type="slidenum">
              <a:rPr lang="en-US" smtClean="0"/>
              <a:t>6</a:t>
            </a:fld>
            <a:endParaRPr lang="en-US"/>
          </a:p>
        </p:txBody>
      </p:sp>
    </p:spTree>
    <p:extLst>
      <p:ext uri="{BB962C8B-B14F-4D97-AF65-F5344CB8AC3E}">
        <p14:creationId xmlns:p14="http://schemas.microsoft.com/office/powerpoint/2010/main" val="730283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58BAB-DBB9-D97E-DC84-94407B9973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7702F9-BC7B-EDF7-0E45-38B92846B1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B3B6A5-D830-BDD4-256D-935312F71A47}"/>
              </a:ext>
            </a:extLst>
          </p:cNvPr>
          <p:cNvSpPr>
            <a:spLocks noGrp="1"/>
          </p:cNvSpPr>
          <p:nvPr>
            <p:ph type="body" idx="1"/>
          </p:nvPr>
        </p:nvSpPr>
        <p:spPr/>
        <p:txBody>
          <a:bodyPr/>
          <a:lstStyle/>
          <a:p>
            <a:r>
              <a:rPr lang="en-US" b="0" i="0" u="none" strike="noStrike" dirty="0">
                <a:solidFill>
                  <a:srgbClr val="000000"/>
                </a:solidFill>
                <a:effectLst/>
                <a:latin typeface="+mn-lt"/>
              </a:rPr>
              <a:t>Don't rush through definitions. Emotional attunement isn't just empathy—it's active, responsive engagement. CEN is particularly important because it's invisible—it's what DIDN'T happen. Many well-meaning parents experienced this themselves and are unconsciously repeating patterns. Resilience isn't just toughness; it's adaptive strength rooted in secure relationships and faith.</a:t>
            </a:r>
            <a:endParaRPr lang="en-US" dirty="0">
              <a:latin typeface="+mn-lt"/>
            </a:endParaRPr>
          </a:p>
        </p:txBody>
      </p:sp>
      <p:sp>
        <p:nvSpPr>
          <p:cNvPr id="4" name="Slide Number Placeholder 3">
            <a:extLst>
              <a:ext uri="{FF2B5EF4-FFF2-40B4-BE49-F238E27FC236}">
                <a16:creationId xmlns:a16="http://schemas.microsoft.com/office/drawing/2014/main" id="{DCF7C825-D837-BFC9-898B-5B9EBD0C8EEC}"/>
              </a:ext>
            </a:extLst>
          </p:cNvPr>
          <p:cNvSpPr>
            <a:spLocks noGrp="1"/>
          </p:cNvSpPr>
          <p:nvPr>
            <p:ph type="sldNum" sz="quarter" idx="5"/>
          </p:nvPr>
        </p:nvSpPr>
        <p:spPr/>
        <p:txBody>
          <a:bodyPr/>
          <a:lstStyle/>
          <a:p>
            <a:fld id="{D5BB633E-48BB-924E-ACFF-4E96A80BA32E}" type="slidenum">
              <a:rPr lang="en-US" smtClean="0"/>
              <a:t>7</a:t>
            </a:fld>
            <a:endParaRPr lang="en-US"/>
          </a:p>
        </p:txBody>
      </p:sp>
    </p:spTree>
    <p:extLst>
      <p:ext uri="{BB962C8B-B14F-4D97-AF65-F5344CB8AC3E}">
        <p14:creationId xmlns:p14="http://schemas.microsoft.com/office/powerpoint/2010/main" val="165463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FBBE1-0F03-011F-018A-B929D39CDB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DF685F-D7BD-D587-2A55-32657F8092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9E09FC-D4C0-76FA-090F-8334A5FC3A38}"/>
              </a:ext>
            </a:extLst>
          </p:cNvPr>
          <p:cNvSpPr>
            <a:spLocks noGrp="1"/>
          </p:cNvSpPr>
          <p:nvPr>
            <p:ph type="body" idx="1"/>
          </p:nvPr>
        </p:nvSpPr>
        <p:spPr/>
        <p:txBody>
          <a:bodyPr/>
          <a:lstStyle/>
          <a:p>
            <a:r>
              <a:rPr lang="en-US" b="0" i="0" u="none" strike="noStrike" dirty="0">
                <a:solidFill>
                  <a:srgbClr val="000000"/>
                </a:solidFill>
                <a:effectLst/>
                <a:latin typeface="+mn-lt"/>
              </a:rPr>
              <a:t>World Health Organization data (2025). These aren't just statistics—these are someone's children. But here's the hope: research consistently shows that strong parent-child emotional bonds are among the most powerful protective factors against these outcomes. We're not powerless. Connection is prevention.</a:t>
            </a:r>
            <a:endParaRPr lang="en-US" dirty="0">
              <a:latin typeface="+mn-lt"/>
            </a:endParaRPr>
          </a:p>
        </p:txBody>
      </p:sp>
      <p:sp>
        <p:nvSpPr>
          <p:cNvPr id="4" name="Slide Number Placeholder 3">
            <a:extLst>
              <a:ext uri="{FF2B5EF4-FFF2-40B4-BE49-F238E27FC236}">
                <a16:creationId xmlns:a16="http://schemas.microsoft.com/office/drawing/2014/main" id="{6A9FE8CA-A1F2-0759-C883-92F91F8CDA1A}"/>
              </a:ext>
            </a:extLst>
          </p:cNvPr>
          <p:cNvSpPr>
            <a:spLocks noGrp="1"/>
          </p:cNvSpPr>
          <p:nvPr>
            <p:ph type="sldNum" sz="quarter" idx="5"/>
          </p:nvPr>
        </p:nvSpPr>
        <p:spPr/>
        <p:txBody>
          <a:bodyPr/>
          <a:lstStyle/>
          <a:p>
            <a:fld id="{D5BB633E-48BB-924E-ACFF-4E96A80BA32E}" type="slidenum">
              <a:rPr lang="en-US" smtClean="0"/>
              <a:t>8</a:t>
            </a:fld>
            <a:endParaRPr lang="en-US"/>
          </a:p>
        </p:txBody>
      </p:sp>
    </p:spTree>
    <p:extLst>
      <p:ext uri="{BB962C8B-B14F-4D97-AF65-F5344CB8AC3E}">
        <p14:creationId xmlns:p14="http://schemas.microsoft.com/office/powerpoint/2010/main" val="3837728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F9D6-292D-5658-D8D0-A84AF224FF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2B410F-EDD0-6925-3FB4-5DD301B2A4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6FC97D-D366-0630-C17B-7B463343A6BB}"/>
              </a:ext>
            </a:extLst>
          </p:cNvPr>
          <p:cNvSpPr>
            <a:spLocks noGrp="1"/>
          </p:cNvSpPr>
          <p:nvPr>
            <p:ph type="body" idx="1"/>
          </p:nvPr>
        </p:nvSpPr>
        <p:spPr/>
        <p:txBody>
          <a:bodyPr/>
          <a:lstStyle/>
          <a:p>
            <a:r>
              <a:rPr lang="en-US" b="0" i="0" u="none" strike="noStrike" dirty="0">
                <a:solidFill>
                  <a:srgbClr val="000000"/>
                </a:solidFill>
                <a:effectLst/>
                <a:latin typeface="+mn-lt"/>
              </a:rPr>
              <a:t>From "The Anxious Generation." We've created a paradox: kids can't walk to school alone but can access the entire internet unsupervised. We've protected them from skinned knees but not from algorithmic manipulation. The solution isn't more control—it's more CONNECTION that builds discernment.</a:t>
            </a:r>
          </a:p>
        </p:txBody>
      </p:sp>
      <p:sp>
        <p:nvSpPr>
          <p:cNvPr id="4" name="Slide Number Placeholder 3">
            <a:extLst>
              <a:ext uri="{FF2B5EF4-FFF2-40B4-BE49-F238E27FC236}">
                <a16:creationId xmlns:a16="http://schemas.microsoft.com/office/drawing/2014/main" id="{FC366468-E449-2BCB-1DB7-1134901A75B0}"/>
              </a:ext>
            </a:extLst>
          </p:cNvPr>
          <p:cNvSpPr>
            <a:spLocks noGrp="1"/>
          </p:cNvSpPr>
          <p:nvPr>
            <p:ph type="sldNum" sz="quarter" idx="5"/>
          </p:nvPr>
        </p:nvSpPr>
        <p:spPr/>
        <p:txBody>
          <a:bodyPr/>
          <a:lstStyle/>
          <a:p>
            <a:fld id="{D5BB633E-48BB-924E-ACFF-4E96A80BA32E}" type="slidenum">
              <a:rPr lang="en-US" smtClean="0"/>
              <a:t>9</a:t>
            </a:fld>
            <a:endParaRPr lang="en-US"/>
          </a:p>
        </p:txBody>
      </p:sp>
    </p:spTree>
    <p:extLst>
      <p:ext uri="{BB962C8B-B14F-4D97-AF65-F5344CB8AC3E}">
        <p14:creationId xmlns:p14="http://schemas.microsoft.com/office/powerpoint/2010/main" val="3672316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B2EC6-A7BD-9EF5-36EC-7C045163ED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83C6C5-7D2C-422F-55E2-1B0F560081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275FB3-4E20-90AA-9B6E-33C833A8381C}"/>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A24276D5-DBB4-8C41-E1FD-56E27BAEB0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788BA8-253D-15DA-8002-12052BEE0BA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7357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6707-1125-EB84-9F7F-54EE8DB269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85D78E-570B-89EC-B380-170A8321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8BC3DC-7358-C97C-5AAD-332D2953291F}"/>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01FBAC97-B17D-9511-E432-94231A90BD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EA7534-25F9-6C09-A94F-8ADDF1D1CA67}"/>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2161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FE8AE5-AAC4-285A-A8AA-ECABDF0E03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B44401-00E6-91AB-89A4-C060FF7386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CCFA68-6A9B-BC31-DA70-EC690602E873}"/>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52EB8F24-F487-E8CE-67F3-F578B182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44CD2B-BB33-1200-7861-D4FA2BA18CD5}"/>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118856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760FC-898B-3E84-0B45-2A533249CF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A2159-D079-7431-D044-11404F653D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EE8AB2-3382-CA59-72F2-4FB214F077E1}"/>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322F9D46-F58D-C787-27AD-DEAB1F10C3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C85D13-F8F6-28A3-BF0D-74D291F31796}"/>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51014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BDD83-3078-1040-5DC8-59FAA8D264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5DB9CD-95A6-664E-190C-E4D41DD348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B40C4B-0DAE-1343-1955-0C0752AF7118}"/>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B7E1FDB3-B549-0D4A-CF6A-EE6D335A6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B10E3-3770-B2D5-DB66-7D79A25B03BC}"/>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86883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BB0B2-E424-53CA-9651-03B101EBB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C0CE1D-FBF9-EFC8-3E4A-4DB3FCE2DB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2B6172-1A93-60BE-3DC2-257A9020EC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191E2E-4941-0830-8202-8CF64D556A80}"/>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11A5080A-DE72-A6DE-3E6E-AAC194266E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C0C037-FBEA-5F9E-7407-BECBD950382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297127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55D20-683A-2A73-CC81-64AA07FF24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835CB6-E3DF-E8DD-1AA6-D4863B83FB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21649A-8252-95CF-06A7-1315520993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829FF7-15A1-1537-FE9A-9ED214291F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D9B2A4-B9C2-5DD0-BE4A-F430D0C12D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447946-841C-D24D-BDB6-ECA5D91AD3E8}"/>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8" name="Footer Placeholder 7">
            <a:extLst>
              <a:ext uri="{FF2B5EF4-FFF2-40B4-BE49-F238E27FC236}">
                <a16:creationId xmlns:a16="http://schemas.microsoft.com/office/drawing/2014/main" id="{5519B824-1158-76BE-C8EA-B3892B0073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8E5073-0CFF-B3E8-E2A5-0F70438171E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950687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9991A-A392-D4FF-59F3-EAC56A21B0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D8BC08-0451-66CB-9370-735CB9851D16}"/>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4" name="Footer Placeholder 3">
            <a:extLst>
              <a:ext uri="{FF2B5EF4-FFF2-40B4-BE49-F238E27FC236}">
                <a16:creationId xmlns:a16="http://schemas.microsoft.com/office/drawing/2014/main" id="{EDF9C371-4F71-6012-A10A-5211BF0540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079BC9-2095-D661-6C0C-D41B087AEC7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941778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8B4A9B-D602-8BF7-05C9-526AA1E6782E}"/>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3" name="Footer Placeholder 2">
            <a:extLst>
              <a:ext uri="{FF2B5EF4-FFF2-40B4-BE49-F238E27FC236}">
                <a16:creationId xmlns:a16="http://schemas.microsoft.com/office/drawing/2014/main" id="{1EDC7BD5-3ABB-A2DC-E2E0-4FBB8C9A85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6B98D7-9BD3-3312-6859-FE7141A65E4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608654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DC759-2E09-DDF3-34A7-5B649302BB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E0E913-5F9C-B5D1-2B30-2BE292524E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16DB39-C1F4-1AE2-758B-37DA4823C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A0D03C-EDE9-46D2-F429-45B6450665CC}"/>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60CCDE0D-4564-2CFA-93E6-1C9D062944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86602-2CF4-48DD-2CA5-B8A7C09667E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3097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67DAC-A775-CCD4-745D-7D403FE8EC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65CB77-8734-649D-BFF3-2F95B48F1B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3842AD-D2B3-BA5F-5B9E-B80134FF51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F63777-D790-063D-F369-7EC6A39387ED}"/>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A78828F7-FA06-8235-1F3A-043712CD15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5BD864-8A49-4130-B700-2DBB7FE16DED}"/>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012129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8747B2-04B1-FDD3-5BD2-1FAF373DB5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C4F55B-03EB-E5A4-1B3A-410DD38D14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3D0136-16C9-D60B-E85F-5F3CA4AF1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43E619AE-8658-D15A-6A3F-40D1668F3F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37FF53-E3E0-4BE1-231D-E9661DFB8A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8F3D5A-5327-B64E-9D18-28BB88747469}" type="slidenum">
              <a:rPr lang="en-US" smtClean="0"/>
              <a:t>‹#›</a:t>
            </a:fld>
            <a:endParaRPr lang="en-US"/>
          </a:p>
        </p:txBody>
      </p:sp>
    </p:spTree>
    <p:extLst>
      <p:ext uri="{BB962C8B-B14F-4D97-AF65-F5344CB8AC3E}">
        <p14:creationId xmlns:p14="http://schemas.microsoft.com/office/powerpoint/2010/main" val="1850254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0ADD4-DD81-F3C1-A5CD-50AF72FD64D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D573133-8A77-EEED-C183-82170F72320A}"/>
              </a:ext>
            </a:extLst>
          </p:cNvPr>
          <p:cNvPicPr>
            <a:picLocks noChangeAspect="1"/>
          </p:cNvPicPr>
          <p:nvPr/>
        </p:nvPicPr>
        <p:blipFill>
          <a:blip r:embed="rId3"/>
          <a:srcRect/>
          <a:stretch/>
        </p:blipFill>
        <p:spPr>
          <a:xfrm>
            <a:off x="1525" y="-2717"/>
            <a:ext cx="12188950" cy="6863433"/>
          </a:xfrm>
          <a:prstGeom prst="rect">
            <a:avLst/>
          </a:prstGeom>
        </p:spPr>
      </p:pic>
      <p:sp>
        <p:nvSpPr>
          <p:cNvPr id="7" name="TextBox 6">
            <a:extLst>
              <a:ext uri="{FF2B5EF4-FFF2-40B4-BE49-F238E27FC236}">
                <a16:creationId xmlns:a16="http://schemas.microsoft.com/office/drawing/2014/main" id="{A628A35F-BD0C-3A03-4E98-FA8A3E158505}"/>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0FAE8687-02F2-DE5C-B3A7-2FF50482ACF7}"/>
              </a:ext>
            </a:extLst>
          </p:cNvPr>
          <p:cNvSpPr/>
          <p:nvPr/>
        </p:nvSpPr>
        <p:spPr>
          <a:xfrm>
            <a:off x="11605731" y="2655016"/>
            <a:ext cx="2208178" cy="3106091"/>
          </a:xfrm>
          <a:prstGeom prst="roundRect">
            <a:avLst>
              <a:gd name="adj" fmla="val 6094"/>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70C212F-550A-60FB-7AEB-5EF569383F4C}"/>
              </a:ext>
            </a:extLst>
          </p:cNvPr>
          <p:cNvSpPr txBox="1"/>
          <p:nvPr/>
        </p:nvSpPr>
        <p:spPr>
          <a:xfrm>
            <a:off x="2952150" y="2655017"/>
            <a:ext cx="8642514" cy="3170099"/>
          </a:xfrm>
          <a:prstGeom prst="rect">
            <a:avLst/>
          </a:prstGeom>
          <a:noFill/>
        </p:spPr>
        <p:txBody>
          <a:bodyPr wrap="square" rtlCol="0">
            <a:spAutoFit/>
          </a:bodyPr>
          <a:lstStyle/>
          <a:p>
            <a:pPr algn="r">
              <a:lnSpc>
                <a:spcPts val="4000"/>
              </a:lnSpc>
            </a:pPr>
            <a: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a:t>
            </a:r>
            <a:b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PARENTAL LEGACY:</a:t>
            </a:r>
            <a:b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38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a:t>
            </a:r>
            <a:br>
              <a:rPr lang="en-US" sz="38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br>
            <a:r>
              <a:rPr lang="en-US" sz="38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&amp; RESILIENCE </a:t>
            </a:r>
          </a:p>
        </p:txBody>
      </p:sp>
      <p:sp>
        <p:nvSpPr>
          <p:cNvPr id="10" name="TextBox 9">
            <a:extLst>
              <a:ext uri="{FF2B5EF4-FFF2-40B4-BE49-F238E27FC236}">
                <a16:creationId xmlns:a16="http://schemas.microsoft.com/office/drawing/2014/main" id="{DACCC3E1-7A1C-9A29-8C63-562CE99001B9}"/>
              </a:ext>
            </a:extLst>
          </p:cNvPr>
          <p:cNvSpPr txBox="1"/>
          <p:nvPr/>
        </p:nvSpPr>
        <p:spPr>
          <a:xfrm>
            <a:off x="5933858" y="5825116"/>
            <a:ext cx="5554726" cy="369332"/>
          </a:xfrm>
          <a:prstGeom prst="rect">
            <a:avLst/>
          </a:prstGeom>
          <a:noFill/>
        </p:spPr>
        <p:txBody>
          <a:bodyPr wrap="none" rtlCol="0">
            <a:spAutoFit/>
          </a:bodyPr>
          <a:lstStyle/>
          <a:p>
            <a:pPr algn="r"/>
            <a:r>
              <a:rPr lang="en-US" b="1" dirty="0">
                <a:solidFill>
                  <a:schemeClr val="accent2">
                    <a:lumMod val="50000"/>
                  </a:schemeClr>
                </a:solidFill>
                <a:latin typeface="Noto Sans" panose="020B0502040504020204" pitchFamily="34" charset="0"/>
                <a:ea typeface="Noto Sans" panose="020B0502040504020204" pitchFamily="34" charset="0"/>
                <a:cs typeface="Noto Sans" panose="020B0502040504020204" pitchFamily="34" charset="0"/>
              </a:rPr>
              <a:t>PRESENTED BY: (ADD PRESENTER’S NAME HERE)</a:t>
            </a:r>
          </a:p>
        </p:txBody>
      </p:sp>
      <p:sp>
        <p:nvSpPr>
          <p:cNvPr id="12" name="TextBox 11">
            <a:extLst>
              <a:ext uri="{FF2B5EF4-FFF2-40B4-BE49-F238E27FC236}">
                <a16:creationId xmlns:a16="http://schemas.microsoft.com/office/drawing/2014/main" id="{3C8B6939-ABC3-0E80-D9F4-29C658899217}"/>
              </a:ext>
            </a:extLst>
          </p:cNvPr>
          <p:cNvSpPr txBox="1"/>
          <p:nvPr/>
        </p:nvSpPr>
        <p:spPr>
          <a:xfrm>
            <a:off x="4557628" y="6253929"/>
            <a:ext cx="6930956" cy="307777"/>
          </a:xfrm>
          <a:prstGeom prst="rect">
            <a:avLst/>
          </a:prstGeom>
          <a:noFill/>
        </p:spPr>
        <p:txBody>
          <a:bodyPr wrap="square">
            <a:spAutoFit/>
          </a:bodyPr>
          <a:lstStyle/>
          <a:p>
            <a:pPr algn="r"/>
            <a:r>
              <a:rPr lang="en-US" sz="1400" dirty="0">
                <a:latin typeface="Noto Sans" panose="020B0502040504020204" pitchFamily="34" charset="0"/>
                <a:ea typeface="Noto Sans" panose="020B0502040504020204" pitchFamily="34" charset="0"/>
                <a:cs typeface="Noto Sans" panose="020B0502040504020204" pitchFamily="34" charset="0"/>
              </a:rPr>
              <a:t>Written by César and Carolann De León</a:t>
            </a:r>
          </a:p>
        </p:txBody>
      </p:sp>
      <p:grpSp>
        <p:nvGrpSpPr>
          <p:cNvPr id="16" name="Group 15">
            <a:extLst>
              <a:ext uri="{FF2B5EF4-FFF2-40B4-BE49-F238E27FC236}">
                <a16:creationId xmlns:a16="http://schemas.microsoft.com/office/drawing/2014/main" id="{3FC7E9D3-0F92-DA77-6B97-C6660F419861}"/>
              </a:ext>
            </a:extLst>
          </p:cNvPr>
          <p:cNvGrpSpPr/>
          <p:nvPr/>
        </p:nvGrpSpPr>
        <p:grpSpPr>
          <a:xfrm>
            <a:off x="10819588" y="61938"/>
            <a:ext cx="1370888" cy="759211"/>
            <a:chOff x="10819588" y="258555"/>
            <a:chExt cx="1370888" cy="759211"/>
          </a:xfrm>
        </p:grpSpPr>
        <p:sp>
          <p:nvSpPr>
            <p:cNvPr id="13" name="TextBox 12">
              <a:extLst>
                <a:ext uri="{FF2B5EF4-FFF2-40B4-BE49-F238E27FC236}">
                  <a16:creationId xmlns:a16="http://schemas.microsoft.com/office/drawing/2014/main" id="{10AC1ABD-68D5-5E92-DA08-F2A133D22C8C}"/>
                </a:ext>
              </a:extLst>
            </p:cNvPr>
            <p:cNvSpPr txBox="1"/>
            <p:nvPr/>
          </p:nvSpPr>
          <p:spPr>
            <a:xfrm>
              <a:off x="10845236" y="258555"/>
              <a:ext cx="1319592" cy="415498"/>
            </a:xfrm>
            <a:prstGeom prst="rect">
              <a:avLst/>
            </a:prstGeom>
            <a:noFill/>
          </p:spPr>
          <p:txBody>
            <a:bodyPr wrap="none" rtlCol="0">
              <a:spAutoFit/>
            </a:bodyPr>
            <a:lstStyle/>
            <a:p>
              <a:pPr algn="ctr"/>
              <a:r>
                <a:rPr lang="en-US" sz="21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STRONG</a:t>
              </a:r>
            </a:p>
          </p:txBody>
        </p:sp>
        <p:sp>
          <p:nvSpPr>
            <p:cNvPr id="14" name="TextBox 13">
              <a:extLst>
                <a:ext uri="{FF2B5EF4-FFF2-40B4-BE49-F238E27FC236}">
                  <a16:creationId xmlns:a16="http://schemas.microsoft.com/office/drawing/2014/main" id="{03CC65B6-50D5-A473-3BEB-40F2E3DF0DC5}"/>
                </a:ext>
              </a:extLst>
            </p:cNvPr>
            <p:cNvSpPr txBox="1"/>
            <p:nvPr/>
          </p:nvSpPr>
          <p:spPr>
            <a:xfrm>
              <a:off x="10819588" y="617656"/>
              <a:ext cx="1370888" cy="400110"/>
            </a:xfrm>
            <a:prstGeom prst="rect">
              <a:avLst/>
            </a:prstGeom>
            <a:noFill/>
          </p:spPr>
          <p:txBody>
            <a:bodyPr wrap="none" rtlCol="0">
              <a:spAutoFit/>
            </a:bodyPr>
            <a:lstStyle/>
            <a:p>
              <a:pPr algn="ctr"/>
              <a:r>
                <a:rPr lang="en-US" sz="2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MISSION</a:t>
              </a:r>
            </a:p>
          </p:txBody>
        </p:sp>
        <p:sp>
          <p:nvSpPr>
            <p:cNvPr id="15" name="TextBox 14">
              <a:extLst>
                <a:ext uri="{FF2B5EF4-FFF2-40B4-BE49-F238E27FC236}">
                  <a16:creationId xmlns:a16="http://schemas.microsoft.com/office/drawing/2014/main" id="{6C6653E8-E7AD-C4A7-79D9-14FE2537B9B9}"/>
                </a:ext>
              </a:extLst>
            </p:cNvPr>
            <p:cNvSpPr txBox="1"/>
            <p:nvPr/>
          </p:nvSpPr>
          <p:spPr>
            <a:xfrm>
              <a:off x="10841228" y="542936"/>
              <a:ext cx="1327608" cy="200055"/>
            </a:xfrm>
            <a:prstGeom prst="rect">
              <a:avLst/>
            </a:prstGeom>
            <a:noFill/>
          </p:spPr>
          <p:txBody>
            <a:bodyPr wrap="none" rtlCol="0">
              <a:spAutoFit/>
            </a:bodyPr>
            <a:lstStyle/>
            <a:p>
              <a:pPr algn="ctr"/>
              <a:r>
                <a:rPr lang="en-US" sz="700" b="1" dirty="0">
                  <a:solidFill>
                    <a:schemeClr val="accent4"/>
                  </a:solidFill>
                  <a:latin typeface="Noto Sans ExtraCondensed SemiBo" panose="020B0502040504020204" pitchFamily="34" charset="0"/>
                  <a:ea typeface="Noto Sans ExtraCondensed SemiBo" panose="020B0502040504020204" pitchFamily="34" charset="0"/>
                  <a:cs typeface="Noto Sans ExtraCondensed SemiBo" panose="020B0502040504020204" pitchFamily="34" charset="0"/>
                </a:rPr>
                <a:t>MARRIAGES, FAMILIES, CHURCHES</a:t>
              </a:r>
            </a:p>
          </p:txBody>
        </p:sp>
      </p:grpSp>
      <p:sp>
        <p:nvSpPr>
          <p:cNvPr id="17" name="TextBox 16">
            <a:extLst>
              <a:ext uri="{FF2B5EF4-FFF2-40B4-BE49-F238E27FC236}">
                <a16:creationId xmlns:a16="http://schemas.microsoft.com/office/drawing/2014/main" id="{EB7A6B86-F122-5D0F-7E6B-B45DFC96C2A0}"/>
              </a:ext>
            </a:extLst>
          </p:cNvPr>
          <p:cNvSpPr txBox="1"/>
          <p:nvPr/>
        </p:nvSpPr>
        <p:spPr>
          <a:xfrm>
            <a:off x="561760" y="5600238"/>
            <a:ext cx="2592920" cy="982898"/>
          </a:xfrm>
          <a:prstGeom prst="rect">
            <a:avLst/>
          </a:prstGeom>
          <a:noFill/>
        </p:spPr>
        <p:txBody>
          <a:bodyPr wrap="square" rtlCol="0">
            <a:spAutoFit/>
          </a:bodyPr>
          <a:lstStyle/>
          <a:p>
            <a:pPr>
              <a:lnSpc>
                <a:spcPts val="2300"/>
              </a:lnSpc>
            </a:pPr>
            <a:r>
              <a:rPr lang="en-US" sz="2000" b="1" dirty="0">
                <a:latin typeface="Noto Sans Black" panose="020B0502040504020204" pitchFamily="34" charset="0"/>
                <a:ea typeface="Noto Sans Black" panose="020B0502040504020204" pitchFamily="34" charset="0"/>
                <a:cs typeface="Noto Sans Black" panose="020B0502040504020204" pitchFamily="34" charset="0"/>
              </a:rPr>
              <a:t>FAMILY, FAITH, AND FOCUS IN A DIGITAL WORLD</a:t>
            </a:r>
          </a:p>
        </p:txBody>
      </p:sp>
      <p:sp>
        <p:nvSpPr>
          <p:cNvPr id="18" name="Rounded Rectangle 17">
            <a:extLst>
              <a:ext uri="{FF2B5EF4-FFF2-40B4-BE49-F238E27FC236}">
                <a16:creationId xmlns:a16="http://schemas.microsoft.com/office/drawing/2014/main" id="{D6303E12-256E-54C2-FAC2-CF0D97710750}"/>
              </a:ext>
            </a:extLst>
          </p:cNvPr>
          <p:cNvSpPr/>
          <p:nvPr/>
        </p:nvSpPr>
        <p:spPr>
          <a:xfrm>
            <a:off x="-1669757" y="5680502"/>
            <a:ext cx="2208178" cy="773461"/>
          </a:xfrm>
          <a:prstGeom prst="roundRect">
            <a:avLst>
              <a:gd name="adj" fmla="val 6094"/>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A6D6617E-ED93-E366-FA5C-6DA4050D4C9E}"/>
              </a:ext>
            </a:extLst>
          </p:cNvPr>
          <p:cNvSpPr txBox="1"/>
          <p:nvPr/>
        </p:nvSpPr>
        <p:spPr>
          <a:xfrm>
            <a:off x="590591" y="5326559"/>
            <a:ext cx="2136660" cy="353943"/>
          </a:xfrm>
          <a:prstGeom prst="rect">
            <a:avLst/>
          </a:prstGeom>
          <a:noFill/>
        </p:spPr>
        <p:txBody>
          <a:bodyPr wrap="square" rtlCol="0">
            <a:spAutoFit/>
          </a:bodyPr>
          <a:lstStyle/>
          <a:p>
            <a:r>
              <a:rPr lang="en-US" sz="1700" dirty="0">
                <a:latin typeface="Noto Sans ExtraCondensed Medium" panose="020B0502040504020204" pitchFamily="34" charset="0"/>
                <a:ea typeface="Noto Sans ExtraCondensed Medium" panose="020B0502040504020204" pitchFamily="34" charset="0"/>
                <a:cs typeface="Noto Sans ExtraCondensed Medium" panose="020B0502040504020204" pitchFamily="34" charset="0"/>
              </a:rPr>
              <a:t>2026 RESOURCE BOOK</a:t>
            </a:r>
          </a:p>
        </p:txBody>
      </p:sp>
      <p:pic>
        <p:nvPicPr>
          <p:cNvPr id="23" name="Picture 22">
            <a:extLst>
              <a:ext uri="{FF2B5EF4-FFF2-40B4-BE49-F238E27FC236}">
                <a16:creationId xmlns:a16="http://schemas.microsoft.com/office/drawing/2014/main" id="{F5AA0805-369D-31B2-B0CD-C50F18840433}"/>
              </a:ext>
            </a:extLst>
          </p:cNvPr>
          <p:cNvPicPr>
            <a:picLocks noChangeAspect="1"/>
          </p:cNvPicPr>
          <p:nvPr/>
        </p:nvPicPr>
        <p:blipFill>
          <a:blip r:embed="rId4"/>
          <a:stretch>
            <a:fillRect/>
          </a:stretch>
        </p:blipFill>
        <p:spPr>
          <a:xfrm>
            <a:off x="152957" y="4886209"/>
            <a:ext cx="1761381" cy="436449"/>
          </a:xfrm>
          <a:prstGeom prst="rect">
            <a:avLst/>
          </a:prstGeom>
        </p:spPr>
      </p:pic>
    </p:spTree>
    <p:extLst>
      <p:ext uri="{BB962C8B-B14F-4D97-AF65-F5344CB8AC3E}">
        <p14:creationId xmlns:p14="http://schemas.microsoft.com/office/powerpoint/2010/main" val="11604929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64DD5-E0ED-318C-66CD-525D5F15113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3B4FEC5-8D23-8E92-5811-9D70FBC2829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322E92F9-E23B-227D-FB34-473AD74A6ABF}"/>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687AFECD-CBF2-8B2B-C2AF-BCA581E061E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9857A15F-802F-52DF-97DE-8BB8613FB8A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CA47DA4-6DBA-0EA1-91E3-2659A9E0CC88}"/>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WHAT IS AN AI COMPANION?</a:t>
            </a:r>
          </a:p>
        </p:txBody>
      </p:sp>
      <p:sp>
        <p:nvSpPr>
          <p:cNvPr id="2" name="Rounded Rectangle 1">
            <a:extLst>
              <a:ext uri="{FF2B5EF4-FFF2-40B4-BE49-F238E27FC236}">
                <a16:creationId xmlns:a16="http://schemas.microsoft.com/office/drawing/2014/main" id="{7F48DFE2-0CCE-2FA3-9F6A-7C9C99E27090}"/>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C371793-583B-3AFF-409C-DEC4A669D80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3C56C525-AB9F-C22A-9AAE-BB2FC3931D6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7CDEB024-FA7D-0B1F-C9F1-3466192C9975}"/>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71BF4BD7-D6E0-D685-BEB4-EE604D40490D}"/>
              </a:ext>
            </a:extLst>
          </p:cNvPr>
          <p:cNvSpPr txBox="1"/>
          <p:nvPr/>
        </p:nvSpPr>
        <p:spPr>
          <a:xfrm>
            <a:off x="1740816" y="1865729"/>
            <a:ext cx="8710367" cy="3541932"/>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New Competition for Your Child's Heart</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AI Companion: A digital entity using artificial intelligence to provide ongoing companionship and emotional support through human-like conversations</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Platforms: </a:t>
            </a:r>
            <a:r>
              <a:rPr lang="en-US" sz="2400" dirty="0" err="1">
                <a:latin typeface="Noto Sans" panose="020B0502040504020204" pitchFamily="34" charset="0"/>
                <a:ea typeface="Noto Sans" panose="020B0502040504020204" pitchFamily="34" charset="0"/>
                <a:cs typeface="Noto Sans" panose="020B0502040504020204" pitchFamily="34" charset="0"/>
              </a:rPr>
              <a:t>Replika</a:t>
            </a:r>
            <a:r>
              <a:rPr lang="en-US" sz="2400" dirty="0">
                <a:latin typeface="Noto Sans" panose="020B0502040504020204" pitchFamily="34" charset="0"/>
                <a:ea typeface="Noto Sans" panose="020B0502040504020204" pitchFamily="34" charset="0"/>
                <a:cs typeface="Noto Sans" panose="020B0502040504020204" pitchFamily="34" charset="0"/>
              </a:rPr>
              <a:t>, Nomi, </a:t>
            </a:r>
            <a:r>
              <a:rPr lang="en-US" sz="2400" dirty="0" err="1">
                <a:latin typeface="Noto Sans" panose="020B0502040504020204" pitchFamily="34" charset="0"/>
                <a:ea typeface="Noto Sans" panose="020B0502040504020204" pitchFamily="34" charset="0"/>
                <a:cs typeface="Noto Sans" panose="020B0502040504020204" pitchFamily="34" charset="0"/>
              </a:rPr>
              <a:t>Character.AI</a:t>
            </a:r>
            <a:r>
              <a:rPr lang="en-US" sz="2400" dirty="0">
                <a:latin typeface="Noto Sans" panose="020B0502040504020204" pitchFamily="34" charset="0"/>
                <a:ea typeface="Noto Sans" panose="020B0502040504020204" pitchFamily="34" charset="0"/>
                <a:cs typeface="Noto Sans" panose="020B0502040504020204" pitchFamily="34" charset="0"/>
              </a:rPr>
              <a:t>, CHAI</a:t>
            </a:r>
            <a:endParaRPr lang="en-US" sz="240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529725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BFE6C-0399-C886-E33E-D91AA9A049F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A4AD1DE-EC73-68CE-3396-756DFE91533D}"/>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B9423D5-9919-9F65-8B8A-2600BE23708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24A4080-D3DE-FF12-3E71-716E877223D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7FE4FCD8-4E8C-2D80-138E-A24B7D2F6526}"/>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A40AD09-B5B7-1A16-3A24-B7CB937548AB}"/>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WHY TEENS ARE DRAWN TO AI COMPANIONS</a:t>
            </a:r>
          </a:p>
        </p:txBody>
      </p:sp>
      <p:sp>
        <p:nvSpPr>
          <p:cNvPr id="2" name="Rounded Rectangle 1">
            <a:extLst>
              <a:ext uri="{FF2B5EF4-FFF2-40B4-BE49-F238E27FC236}">
                <a16:creationId xmlns:a16="http://schemas.microsoft.com/office/drawing/2014/main" id="{1D7B2AE2-FAAF-314B-EE49-B29D60DC11B1}"/>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7865A7D2-3EEC-6CFC-57DB-0447C98B93D4}"/>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0E32F6D5-8D74-4D8C-8F07-3B2B6D49A16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97F9A9E9-545D-32C7-19E8-35D754CA32AD}"/>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915C79F4-3EF2-4B50-4997-4281FB0420FA}"/>
              </a:ext>
            </a:extLst>
          </p:cNvPr>
          <p:cNvSpPr txBox="1"/>
          <p:nvPr/>
        </p:nvSpPr>
        <p:spPr>
          <a:xfrm>
            <a:off x="766053" y="2212031"/>
            <a:ext cx="11143911" cy="2433936"/>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Three Irresistible Appeals</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Always Available </a:t>
            </a:r>
            <a:r>
              <a:rPr lang="en-US" sz="2400" dirty="0">
                <a:latin typeface="Noto Sans" panose="020B0502040504020204" pitchFamily="34" charset="0"/>
                <a:ea typeface="Noto Sans" panose="020B0502040504020204" pitchFamily="34" charset="0"/>
                <a:cs typeface="Noto Sans" panose="020B0502040504020204" pitchFamily="34" charset="0"/>
              </a:rPr>
              <a:t>– 24/7 emotional support, no waiting</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Listen Without Judgment </a:t>
            </a:r>
            <a:r>
              <a:rPr lang="en-US" sz="2400" dirty="0">
                <a:latin typeface="Noto Sans" panose="020B0502040504020204" pitchFamily="34" charset="0"/>
                <a:ea typeface="Noto Sans" panose="020B0502040504020204" pitchFamily="34" charset="0"/>
                <a:cs typeface="Noto Sans" panose="020B0502040504020204" pitchFamily="34" charset="0"/>
              </a:rPr>
              <a:t>– Programmed empathy, no criticism</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Never Push Back </a:t>
            </a:r>
            <a:r>
              <a:rPr lang="en-US" sz="2400" dirty="0">
                <a:latin typeface="Noto Sans" panose="020B0502040504020204" pitchFamily="34" charset="0"/>
                <a:ea typeface="Noto Sans" panose="020B0502040504020204" pitchFamily="34" charset="0"/>
                <a:cs typeface="Noto Sans" panose="020B0502040504020204" pitchFamily="34" charset="0"/>
              </a:rPr>
              <a:t>– Agreeable and affirming, no challenging questions</a:t>
            </a:r>
            <a:endParaRPr lang="en-US" sz="240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825043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AEF35-672B-AA92-9658-4C07B5E268D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B383133-B59B-9ECF-154D-5AE980C83B66}"/>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8181049-A8B4-99A5-338E-AC063BA4B094}"/>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EE4FF41-8F96-692D-8B93-9A7C9F41A5E9}"/>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8FBB9202-9963-D2EA-7FCE-92E849F03A0C}"/>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C0AAD4A-A82B-E117-936A-9E817C6BFCC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A TRAGIC WARNING</a:t>
            </a:r>
          </a:p>
        </p:txBody>
      </p:sp>
      <p:sp>
        <p:nvSpPr>
          <p:cNvPr id="2" name="Rounded Rectangle 1">
            <a:extLst>
              <a:ext uri="{FF2B5EF4-FFF2-40B4-BE49-F238E27FC236}">
                <a16:creationId xmlns:a16="http://schemas.microsoft.com/office/drawing/2014/main" id="{694583BA-FFBD-CA80-AF02-7AEB45E7B01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8F3BD76-9B09-F7EF-6124-C28B25A1ABFE}"/>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13185EF7-C8A3-9FB3-6A5E-67A61AC4F8D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F143948-3D60-4459-8C8A-14E728C1294B}"/>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1E14C111-C845-F87C-F461-B71E166A3458}"/>
              </a:ext>
            </a:extLst>
          </p:cNvPr>
          <p:cNvSpPr txBox="1"/>
          <p:nvPr/>
        </p:nvSpPr>
        <p:spPr>
          <a:xfrm>
            <a:off x="766053" y="1771821"/>
            <a:ext cx="11143911" cy="4095929"/>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When Virtual Connection Replaces Real Relationship</a:t>
            </a:r>
          </a:p>
          <a:p>
            <a:pPr algn="l"/>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 </a:t>
            </a:r>
            <a:r>
              <a:rPr lang="en-US" sz="2400" dirty="0">
                <a:latin typeface="Noto Sans" panose="020B0502040504020204" pitchFamily="34" charset="0"/>
                <a:ea typeface="Noto Sans" panose="020B0502040504020204" pitchFamily="34" charset="0"/>
                <a:cs typeface="Noto Sans" panose="020B0502040504020204" pitchFamily="34" charset="0"/>
              </a:rPr>
              <a:t>Content Warning: Discussion of suicide</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Help is available: Call or text 988 (Suicide &amp; Crisis Lifeline)</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Sewell Setzer III, age 14, took his life after developing an emotional attachment to a </a:t>
            </a:r>
            <a:r>
              <a:rPr lang="en-US" sz="2400" dirty="0" err="1">
                <a:latin typeface="Noto Sans" panose="020B0502040504020204" pitchFamily="34" charset="0"/>
                <a:ea typeface="Noto Sans" panose="020B0502040504020204" pitchFamily="34" charset="0"/>
                <a:cs typeface="Noto Sans" panose="020B0502040504020204" pitchFamily="34" charset="0"/>
              </a:rPr>
              <a:t>Character.AI</a:t>
            </a:r>
            <a:r>
              <a:rPr lang="en-US" sz="2400" dirty="0">
                <a:latin typeface="Noto Sans" panose="020B0502040504020204" pitchFamily="34" charset="0"/>
                <a:ea typeface="Noto Sans" panose="020B0502040504020204" pitchFamily="34" charset="0"/>
                <a:cs typeface="Noto Sans" panose="020B0502040504020204" pitchFamily="34" charset="0"/>
              </a:rPr>
              <a:t> chatbot that allegedly encouraged self-harm</a:t>
            </a:r>
            <a:r>
              <a:rPr lang="en-US" sz="2400" b="1" dirty="0">
                <a:latin typeface="Noto Sans" panose="020B0502040504020204" pitchFamily="34" charset="0"/>
                <a:ea typeface="Noto Sans" panose="020B0502040504020204" pitchFamily="34" charset="0"/>
                <a:cs typeface="Noto Sans" panose="020B0502040504020204" pitchFamily="34" charset="0"/>
              </a:rPr>
              <a:t>.</a:t>
            </a:r>
            <a:endParaRPr lang="en-US" sz="240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48418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85280-26B0-B1FD-F267-4CD42B761D66}"/>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5CCED2F7-09FE-8DF0-7442-5B1889B30B51}"/>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3DE40CD8-B2FB-6B8E-CA86-C62B7BA226D6}"/>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25F00D0A-4D67-84A7-4D70-2E77CB7B013B}"/>
              </a:ext>
            </a:extLst>
          </p:cNvPr>
          <p:cNvSpPr/>
          <p:nvPr/>
        </p:nvSpPr>
        <p:spPr>
          <a:xfrm>
            <a:off x="-1364959" y="2165480"/>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CF669879-9A21-E726-FEC2-022BD0DFF013}"/>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56700CAE-74D7-FCC1-436E-02351622377E}"/>
              </a:ext>
            </a:extLst>
          </p:cNvPr>
          <p:cNvSpPr/>
          <p:nvPr/>
        </p:nvSpPr>
        <p:spPr>
          <a:xfrm>
            <a:off x="-1506474" y="3051570"/>
            <a:ext cx="7602473" cy="1461436"/>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B9DB39-617B-8639-D454-BC4BD995D937}"/>
              </a:ext>
            </a:extLst>
          </p:cNvPr>
          <p:cNvSpPr txBox="1"/>
          <p:nvPr/>
        </p:nvSpPr>
        <p:spPr>
          <a:xfrm>
            <a:off x="834763" y="2196428"/>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17" name="TextBox 16">
            <a:extLst>
              <a:ext uri="{FF2B5EF4-FFF2-40B4-BE49-F238E27FC236}">
                <a16:creationId xmlns:a16="http://schemas.microsoft.com/office/drawing/2014/main" id="{713C112F-41FC-B7F9-8F08-D5CE3B36E4A6}"/>
              </a:ext>
            </a:extLst>
          </p:cNvPr>
          <p:cNvSpPr txBox="1"/>
          <p:nvPr/>
        </p:nvSpPr>
        <p:spPr>
          <a:xfrm>
            <a:off x="834763" y="3311642"/>
            <a:ext cx="5385928"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GOD'S DESIGN FOR CONNECTION</a:t>
            </a:r>
          </a:p>
        </p:txBody>
      </p:sp>
    </p:spTree>
    <p:extLst>
      <p:ext uri="{BB962C8B-B14F-4D97-AF65-F5344CB8AC3E}">
        <p14:creationId xmlns:p14="http://schemas.microsoft.com/office/powerpoint/2010/main" val="1788753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D72CA-9042-E9A4-FBD3-59358331EAB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6437678-7B35-9063-1536-079DAF837243}"/>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E8D60CC0-0B53-D7CD-8631-143ADD0ED7D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20AAD6D7-92B1-CDF6-B429-A1F90F677F8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B449036D-893F-BC3D-CF92-3E05C4B85415}"/>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C5AC15F-2802-7E1C-8484-75E2D435A80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CREATED FOR RELATIONSHIP</a:t>
            </a:r>
          </a:p>
        </p:txBody>
      </p:sp>
      <p:sp>
        <p:nvSpPr>
          <p:cNvPr id="2" name="Rounded Rectangle 1">
            <a:extLst>
              <a:ext uri="{FF2B5EF4-FFF2-40B4-BE49-F238E27FC236}">
                <a16:creationId xmlns:a16="http://schemas.microsoft.com/office/drawing/2014/main" id="{2EF27839-5F48-9B3A-A10F-199A67529721}"/>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583FF43-CB96-8C56-3652-7EA5836B3ED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E00071EA-817C-3A16-9415-74C585073881}"/>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1A109D2-C000-2877-5A7C-1E90C9A3660C}"/>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3D531B4E-3863-1AFC-71FC-679809C9CB06}"/>
              </a:ext>
            </a:extLst>
          </p:cNvPr>
          <p:cNvSpPr txBox="1"/>
          <p:nvPr/>
        </p:nvSpPr>
        <p:spPr>
          <a:xfrm>
            <a:off x="1791362" y="1680200"/>
            <a:ext cx="8609276" cy="4649927"/>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Wired by a Relational God</a:t>
            </a:r>
          </a:p>
          <a:p>
            <a:pPr algn="l"/>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We are made in the image of a Triune God—Father, Son, Holy Spirit in perfect loving relationship</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Therefore, we thrive in healthy, loving, emotionally connected relationships with:</a:t>
            </a:r>
          </a:p>
          <a:p>
            <a:pPr marL="914400" lvl="1"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God</a:t>
            </a:r>
          </a:p>
          <a:p>
            <a:pPr marL="914400" lvl="1"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Others (beginning with family)</a:t>
            </a:r>
          </a:p>
          <a:p>
            <a:pPr marL="914400" lvl="1"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Ourselves</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254088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01C9B-0199-F81E-F775-991632EC2C3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E6457A0-DFA4-EA84-1C07-AA827434D96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023AE5DE-C905-6187-F95E-45FF206B4B5E}"/>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0999AFB8-227A-9F58-6D33-786EE343582B}"/>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A141A3D0-F08F-134C-3E12-8FFAE8DBF298}"/>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94EAB0D6-ABF9-2A78-F93F-FC5CDCAD744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POWER OF LOVING PARENT-CHILD BONDS</a:t>
            </a:r>
          </a:p>
        </p:txBody>
      </p:sp>
      <p:sp>
        <p:nvSpPr>
          <p:cNvPr id="2" name="Rounded Rectangle 1">
            <a:extLst>
              <a:ext uri="{FF2B5EF4-FFF2-40B4-BE49-F238E27FC236}">
                <a16:creationId xmlns:a16="http://schemas.microsoft.com/office/drawing/2014/main" id="{C512F5EB-5377-BAAF-5C6B-80E40F5BA772}"/>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142679E-C43B-3F32-0B8E-F93FE4298E8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4677C714-6201-A19D-EEAA-82FD11220EE4}"/>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BC1E8F66-F102-7623-556D-C8700BC30131}"/>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7C7EB160-E6BD-CF76-A471-C77FC2A59BAA}"/>
              </a:ext>
            </a:extLst>
          </p:cNvPr>
          <p:cNvSpPr txBox="1"/>
          <p:nvPr/>
        </p:nvSpPr>
        <p:spPr>
          <a:xfrm>
            <a:off x="2468172" y="1680200"/>
            <a:ext cx="7255656" cy="3539880"/>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What Emotional Connection Builds in Children</a:t>
            </a:r>
          </a:p>
          <a:p>
            <a:pPr algn="l"/>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 Emotional regulation skills</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 Confidence and security</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 Healthy relationship patterns</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 Brain development and learning capacity</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 Resilience to navigate life's challenges</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425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B46A-91F6-47BA-3CC4-452F6900321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0044ACD-E05A-2F6B-0CCC-FAA17C1D16C5}"/>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164A8230-5FEA-77DF-6531-53B7B19C73EE}"/>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111A884-D6C8-AB5D-C5D4-18767C3F284C}"/>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7683036D-219E-C0EF-C9FE-7BF5B138EA5B}"/>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E264B9C-481C-3E75-93B5-582AA7D024E6}"/>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FIRST FIVE YEARS MATTER MOST</a:t>
            </a:r>
          </a:p>
        </p:txBody>
      </p:sp>
      <p:sp>
        <p:nvSpPr>
          <p:cNvPr id="2" name="Rounded Rectangle 1">
            <a:extLst>
              <a:ext uri="{FF2B5EF4-FFF2-40B4-BE49-F238E27FC236}">
                <a16:creationId xmlns:a16="http://schemas.microsoft.com/office/drawing/2014/main" id="{87220A6D-E933-01E8-361D-55DC2D0129E9}"/>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B997AB5-7927-9863-5940-B192654D0457}"/>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753DFA35-A590-FC9E-50AC-5956356A5D7B}"/>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596B5A92-951F-329B-4F8F-1D1CF801B0E1}"/>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292E96BE-F28F-11A1-981B-564276EAADAB}"/>
              </a:ext>
            </a:extLst>
          </p:cNvPr>
          <p:cNvSpPr txBox="1"/>
          <p:nvPr/>
        </p:nvSpPr>
        <p:spPr>
          <a:xfrm>
            <a:off x="1132057" y="1607532"/>
            <a:ext cx="9927885" cy="4649927"/>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Windows of Opportunity</a:t>
            </a:r>
          </a:p>
          <a:p>
            <a:pPr algn="l"/>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While connection matters at every age, the foundation is laid early.</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Parents who prioritize emotional attunement in the first five years set their children up for:</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Stronger faith integration</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Better emotional and spiritual resilience</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Healthier relationships throughout life</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707381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DF97C-BD82-1929-BC50-68A8D716640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46EE1A8-9C0E-FCE8-011C-85E6647DABB6}"/>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9D456E22-6D5E-5535-C069-E5EDA0A74B6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022E98A-5265-BDF1-6D65-39CA884CB67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8EAA0753-C912-607B-14F0-7B0FB9233790}"/>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6E5518A-0313-5E1A-8DF6-2F69D355D793}"/>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WHEN CHILDREN DON'T FEEL CONNECTED</a:t>
            </a:r>
          </a:p>
        </p:txBody>
      </p:sp>
      <p:sp>
        <p:nvSpPr>
          <p:cNvPr id="2" name="Rounded Rectangle 1">
            <a:extLst>
              <a:ext uri="{FF2B5EF4-FFF2-40B4-BE49-F238E27FC236}">
                <a16:creationId xmlns:a16="http://schemas.microsoft.com/office/drawing/2014/main" id="{39379BDC-4C2B-A00A-B52E-BD243FB828D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78703AE-9456-3FD4-657A-6C722EC9BFD7}"/>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C49B7E21-3F4F-ACB9-7956-ACB82540D9A9}"/>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C9BFB61-08E0-A6A8-CA39-00001B617532}"/>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E047D3A7-9104-5002-B900-0B399484AFCC}"/>
              </a:ext>
            </a:extLst>
          </p:cNvPr>
          <p:cNvSpPr txBox="1"/>
          <p:nvPr/>
        </p:nvSpPr>
        <p:spPr>
          <a:xfrm>
            <a:off x="1132057" y="1607532"/>
            <a:ext cx="9927885" cy="4649927"/>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Void Will Be Filled</a:t>
            </a:r>
          </a:p>
          <a:p>
            <a:pPr algn="l"/>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Children wired for connection WILL seek it somewhere.</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Without parental emotional attunement → Vulnerability to:</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Unhealthy peer relationships</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Social media validation-seeking</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AI companions that simulate care</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Isolation and mental health struggles</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425091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6DE93-D50D-572D-742B-C2CACE4C2CCD}"/>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9483231-788B-D2A7-68B4-D441BA5AEDD2}"/>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E829D79-ECE7-4AA0-AF3B-E8D4047135E2}"/>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97F2D132-70E3-ABE5-435A-15B9132A46F0}"/>
              </a:ext>
            </a:extLst>
          </p:cNvPr>
          <p:cNvSpPr/>
          <p:nvPr/>
        </p:nvSpPr>
        <p:spPr>
          <a:xfrm>
            <a:off x="-1364959" y="2165480"/>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C0FED6C-0681-5F91-9EAD-7E5560B1A1A3}"/>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E28F4CE0-1068-7121-E43F-143629A0D421}"/>
              </a:ext>
            </a:extLst>
          </p:cNvPr>
          <p:cNvSpPr/>
          <p:nvPr/>
        </p:nvSpPr>
        <p:spPr>
          <a:xfrm>
            <a:off x="-1506474" y="3051570"/>
            <a:ext cx="7602473" cy="1976420"/>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6AD87CF5-28A0-9B41-1283-00548625A88A}"/>
              </a:ext>
            </a:extLst>
          </p:cNvPr>
          <p:cNvSpPr txBox="1"/>
          <p:nvPr/>
        </p:nvSpPr>
        <p:spPr>
          <a:xfrm>
            <a:off x="834763" y="2196428"/>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17" name="TextBox 16">
            <a:extLst>
              <a:ext uri="{FF2B5EF4-FFF2-40B4-BE49-F238E27FC236}">
                <a16:creationId xmlns:a16="http://schemas.microsoft.com/office/drawing/2014/main" id="{FD6D750B-F0B7-FF30-FCAD-7203F8FB0BEB}"/>
              </a:ext>
            </a:extLst>
          </p:cNvPr>
          <p:cNvSpPr txBox="1"/>
          <p:nvPr/>
        </p:nvSpPr>
        <p:spPr>
          <a:xfrm>
            <a:off x="834763" y="3311642"/>
            <a:ext cx="5385928" cy="1635384"/>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PRACTICAL PATHWAYS TO CONNECTION</a:t>
            </a:r>
          </a:p>
        </p:txBody>
      </p:sp>
    </p:spTree>
    <p:extLst>
      <p:ext uri="{BB962C8B-B14F-4D97-AF65-F5344CB8AC3E}">
        <p14:creationId xmlns:p14="http://schemas.microsoft.com/office/powerpoint/2010/main" val="3019892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B1363-8DC1-D1B1-88D4-EC472B65663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048239F-6687-3165-04B5-98073955AD00}"/>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C50E6A1-3FDF-F223-CD97-543FEAD7844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E53F2FC-CBBB-9E16-FB8C-8C31F14CD8A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A8CAEC32-7A9C-CB8D-A292-A8AE7D76DE67}"/>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254443A6-D14D-D917-52CD-37A457D42C41}"/>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1 – ATTUNE TO YOURSELF FIRST</a:t>
            </a:r>
          </a:p>
        </p:txBody>
      </p:sp>
      <p:sp>
        <p:nvSpPr>
          <p:cNvPr id="2" name="Rounded Rectangle 1">
            <a:extLst>
              <a:ext uri="{FF2B5EF4-FFF2-40B4-BE49-F238E27FC236}">
                <a16:creationId xmlns:a16="http://schemas.microsoft.com/office/drawing/2014/main" id="{31183A02-DD95-313E-0DC0-A82B3697785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B3B9719-433D-0D9B-AF65-2F8343D9BDA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72173AFA-8FD9-787B-108F-084D0BA4469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7A0A01C-069D-FE8F-B061-72132A7DC70B}"/>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CDF374B3-E9B6-253C-078A-E2995A9B3282}"/>
              </a:ext>
            </a:extLst>
          </p:cNvPr>
          <p:cNvSpPr txBox="1"/>
          <p:nvPr/>
        </p:nvSpPr>
        <p:spPr>
          <a:xfrm>
            <a:off x="1132057" y="1607532"/>
            <a:ext cx="10408779" cy="4095929"/>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You Can't Give What You Don't Have</a:t>
            </a:r>
          </a:p>
          <a:p>
            <a:pPr algn="l"/>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Before connecting with your child's emotions, connect with your own.</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If you struggle with this, you may have experienced Childhood Emotional Neglect (CEN) yourself.</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Good news:</a:t>
            </a:r>
            <a:r>
              <a:rPr lang="en-US" sz="2400" dirty="0">
                <a:latin typeface="Noto Sans" panose="020B0502040504020204" pitchFamily="34" charset="0"/>
                <a:ea typeface="Noto Sans" panose="020B0502040504020204" pitchFamily="34" charset="0"/>
                <a:cs typeface="Noto Sans" panose="020B0502040504020204" pitchFamily="34" charset="0"/>
              </a:rPr>
              <a:t> Healing is possible. You can learn emotional attunement.</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067590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CA9A5-0AE0-5F29-4C43-0BB61BFD3778}"/>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D70DFD0B-5A50-B217-E0F6-37683D7920A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D9CB36C-3B26-42B7-52DA-BEEAD41D0951}"/>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AF048A34-1DE6-3036-8918-8FBA4625EEF2}"/>
              </a:ext>
            </a:extLst>
          </p:cNvPr>
          <p:cNvSpPr/>
          <p:nvPr/>
        </p:nvSpPr>
        <p:spPr>
          <a:xfrm>
            <a:off x="-1364959" y="2165480"/>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7083507A-2557-6943-FEB4-5D77E6CF2307}"/>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9C1F8CEE-5618-66DE-DAC7-7C7A158C83A4}"/>
              </a:ext>
            </a:extLst>
          </p:cNvPr>
          <p:cNvSpPr/>
          <p:nvPr/>
        </p:nvSpPr>
        <p:spPr>
          <a:xfrm>
            <a:off x="-1506473" y="3051570"/>
            <a:ext cx="7079959" cy="1461436"/>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DD85B18F-399F-734B-D1CC-E1ABCC075407}"/>
              </a:ext>
            </a:extLst>
          </p:cNvPr>
          <p:cNvSpPr txBox="1"/>
          <p:nvPr/>
        </p:nvSpPr>
        <p:spPr>
          <a:xfrm>
            <a:off x="834763" y="2196428"/>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17" name="TextBox 16">
            <a:extLst>
              <a:ext uri="{FF2B5EF4-FFF2-40B4-BE49-F238E27FC236}">
                <a16:creationId xmlns:a16="http://schemas.microsoft.com/office/drawing/2014/main" id="{D7D038C0-E8D5-9932-2F0A-02E0B6A95D39}"/>
              </a:ext>
            </a:extLst>
          </p:cNvPr>
          <p:cNvSpPr txBox="1"/>
          <p:nvPr/>
        </p:nvSpPr>
        <p:spPr>
          <a:xfrm>
            <a:off x="834764" y="3311642"/>
            <a:ext cx="4466580"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OUR BIBLICAL FOUNDATION</a:t>
            </a:r>
          </a:p>
        </p:txBody>
      </p:sp>
    </p:spTree>
    <p:extLst>
      <p:ext uri="{BB962C8B-B14F-4D97-AF65-F5344CB8AC3E}">
        <p14:creationId xmlns:p14="http://schemas.microsoft.com/office/powerpoint/2010/main" val="1290471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FCAF6-FF7F-2039-EAF8-9019FDE3417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EC8A5FE-1A06-4CB8-6484-DC077AA779E6}"/>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A31DCF9-15FC-02E0-7895-69CC13284787}"/>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EF66BC2-9C9E-49F1-4D79-27362159CE55}"/>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02C2CDA-4E73-BB30-5F92-8CBC4F6EF02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5835B63-4B33-EBC4-362F-9216FBB83AB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2 – MODEL EMOTIONAL OPENNESS</a:t>
            </a:r>
          </a:p>
        </p:txBody>
      </p:sp>
      <p:sp>
        <p:nvSpPr>
          <p:cNvPr id="2" name="Rounded Rectangle 1">
            <a:extLst>
              <a:ext uri="{FF2B5EF4-FFF2-40B4-BE49-F238E27FC236}">
                <a16:creationId xmlns:a16="http://schemas.microsoft.com/office/drawing/2014/main" id="{D3529460-9A5D-C6F7-1BD1-699D54CED591}"/>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0001838-01F2-93F9-D118-A6F1BE0ECC48}"/>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8868F037-4AFA-D3AA-E9DE-5FE794F86883}"/>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4410B9BA-B84F-78FC-6224-E1C612B3128D}"/>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9F849F51-7AA2-6183-DE6B-C90170246747}"/>
              </a:ext>
            </a:extLst>
          </p:cNvPr>
          <p:cNvSpPr txBox="1"/>
          <p:nvPr/>
        </p:nvSpPr>
        <p:spPr>
          <a:xfrm>
            <a:off x="1635932" y="1607532"/>
            <a:ext cx="8920135" cy="3726598"/>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Let Your Children See Your Humanity</a:t>
            </a:r>
            <a:endPar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Name and share your own feelings calmly:</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"I felt really disappointed today when my project got rejected, but I took some deep breaths and talked to God about it. I'm feeling better now."</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203757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973C0-8947-F30A-0002-643CA32733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45DE98D-46FA-32F8-50FC-70FA419EAED3}"/>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E87C9A5-DEA7-A235-D3B0-6EE93793DE05}"/>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06C8B54-6BC1-C5FE-9AD2-8C9F4444A671}"/>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23344A47-79EF-AF64-5913-E28EB4852E60}"/>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0E78BD3-2C70-736A-3C52-1B7FFD4CCA96}"/>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3 – SPEAK THEIR LOVE LANGUAGE</a:t>
            </a:r>
          </a:p>
        </p:txBody>
      </p:sp>
      <p:sp>
        <p:nvSpPr>
          <p:cNvPr id="2" name="Rounded Rectangle 1">
            <a:extLst>
              <a:ext uri="{FF2B5EF4-FFF2-40B4-BE49-F238E27FC236}">
                <a16:creationId xmlns:a16="http://schemas.microsoft.com/office/drawing/2014/main" id="{508D8A05-E1FB-E2FF-F408-5AE75E3CCC8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9BDD8F5-1214-30C5-2E71-0B8DA3C10FC5}"/>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72E629DE-5A29-F6B1-E8E8-4622F673D369}"/>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5C0D54B-74BD-B719-848C-441D1B21A2FC}"/>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1F56DB2D-ADAF-985E-21D4-346461AB6D24}"/>
              </a:ext>
            </a:extLst>
          </p:cNvPr>
          <p:cNvSpPr txBox="1"/>
          <p:nvPr/>
        </p:nvSpPr>
        <p:spPr>
          <a:xfrm>
            <a:off x="1635932" y="1607532"/>
            <a:ext cx="8920135" cy="4280595"/>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Love in Ways They Can Receive It</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Gary Chapman's Five Love Languages:</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Words of Affirmation</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Quality Time</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Receiving Gifts</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Acts of Service</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Physical Touch</a:t>
            </a:r>
          </a:p>
        </p:txBody>
      </p:sp>
      <p:sp>
        <p:nvSpPr>
          <p:cNvPr id="3" name="TextBox 2">
            <a:extLst>
              <a:ext uri="{FF2B5EF4-FFF2-40B4-BE49-F238E27FC236}">
                <a16:creationId xmlns:a16="http://schemas.microsoft.com/office/drawing/2014/main" id="{D2A46452-DAAD-EAA6-A9D2-15E5B7D8CECB}"/>
              </a:ext>
            </a:extLst>
          </p:cNvPr>
          <p:cNvSpPr txBox="1"/>
          <p:nvPr/>
        </p:nvSpPr>
        <p:spPr>
          <a:xfrm>
            <a:off x="8046305" y="4746853"/>
            <a:ext cx="3508385" cy="1141274"/>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Most people have</a:t>
            </a: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1-2 primary languages</a:t>
            </a: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277381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21250-1454-8595-1BF8-4C3B8235782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7BB242E-A77B-F709-70E9-5CB329321A69}"/>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6FE9C9BD-5E1E-3289-C95A-0EFB23FA261F}"/>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2A6A2A94-3697-74BC-B059-2D97A5B45C86}"/>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D3045A7C-7FA1-3558-6DFC-59F63AF8A03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2964205-D3BB-346A-6243-48DFEFF4879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4 – PRACTICE ACTIVE LISTENING</a:t>
            </a:r>
          </a:p>
        </p:txBody>
      </p:sp>
      <p:sp>
        <p:nvSpPr>
          <p:cNvPr id="2" name="Rounded Rectangle 1">
            <a:extLst>
              <a:ext uri="{FF2B5EF4-FFF2-40B4-BE49-F238E27FC236}">
                <a16:creationId xmlns:a16="http://schemas.microsoft.com/office/drawing/2014/main" id="{B7CCF721-D05A-9578-7551-FF74F9ABB3DD}"/>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FCFB1E5-D6F5-65E5-8E9D-4341E40C3C4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EB48D9E1-B5D5-DDA7-1CEC-B67AFAC88017}"/>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B9399E13-7E9D-DBF5-8450-1358C93217F8}"/>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24491979-9181-500F-455F-50A709844C15}"/>
              </a:ext>
            </a:extLst>
          </p:cNvPr>
          <p:cNvSpPr txBox="1"/>
          <p:nvPr/>
        </p:nvSpPr>
        <p:spPr>
          <a:xfrm>
            <a:off x="1635932" y="1700209"/>
            <a:ext cx="8920135" cy="3541932"/>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Ministry of Presence</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Give full attention (put away phones, turn off TV)</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Get on their level (eye contact)</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Mirror emotions: "It sounds like you're really frustrated"</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Reflect back what you hear</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Don't interrupt, don't fix—validate and comfort</a:t>
            </a:r>
          </a:p>
        </p:txBody>
      </p:sp>
    </p:spTree>
    <p:extLst>
      <p:ext uri="{BB962C8B-B14F-4D97-AF65-F5344CB8AC3E}">
        <p14:creationId xmlns:p14="http://schemas.microsoft.com/office/powerpoint/2010/main" val="2014953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537F1-CCBA-F339-4243-6B677354B97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97D71D2-4B41-1AA0-EE10-1CCDC62A582E}"/>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2B3C6B6-2DB0-0D12-8BFA-F9B0CF74478E}"/>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10A91102-52FF-0BF4-D4D7-398F8DCE03BE}"/>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65B8BB68-A371-0125-F9B1-3A18CB2D5A21}"/>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76257CB-1ECD-A677-19CA-07031E785029}"/>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5 – CREATE TECH-FREE FAMILY TIME</a:t>
            </a:r>
          </a:p>
        </p:txBody>
      </p:sp>
      <p:sp>
        <p:nvSpPr>
          <p:cNvPr id="2" name="Rounded Rectangle 1">
            <a:extLst>
              <a:ext uri="{FF2B5EF4-FFF2-40B4-BE49-F238E27FC236}">
                <a16:creationId xmlns:a16="http://schemas.microsoft.com/office/drawing/2014/main" id="{5E1CFA85-AF4D-1BC3-3F1C-6C661503F14D}"/>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F71D3BFB-EA7E-5E37-98C6-5617F4D5B547}"/>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C937C7B3-ECF8-C297-5836-BF7527FFCB91}"/>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DE69BBC-69CA-8274-F4BA-FC95F9624878}"/>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924C3FCD-FEED-815C-436D-F81AEF269263}"/>
              </a:ext>
            </a:extLst>
          </p:cNvPr>
          <p:cNvSpPr txBox="1"/>
          <p:nvPr/>
        </p:nvSpPr>
        <p:spPr>
          <a:xfrm>
            <a:off x="1635932" y="1700209"/>
            <a:ext cx="9489268" cy="4647939"/>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Families That Play Together, Pray Together</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Carve out regular time for:</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Outdoor activities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Games they love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Shared hobbies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Just being together</a:t>
            </a:r>
          </a:p>
          <a:p>
            <a:pPr marL="457200" indent="-4572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Connection through play → Openness to spiritual formation</a:t>
            </a:r>
          </a:p>
        </p:txBody>
      </p:sp>
    </p:spTree>
    <p:extLst>
      <p:ext uri="{BB962C8B-B14F-4D97-AF65-F5344CB8AC3E}">
        <p14:creationId xmlns:p14="http://schemas.microsoft.com/office/powerpoint/2010/main" val="2087253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B5DEC-0044-B8AC-A001-80788204583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0C15018-AAF1-C026-F7AA-0AA0D35780BD}"/>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07732D3-3B55-F18B-E06A-141CE8A3FC4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AC2792E5-9936-4CE8-010C-B1AC85FA672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B6E52D49-1426-85A9-20CE-2EB1B9E11A45}"/>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44BD027-3203-A942-7210-FBA7C5FE1F1D}"/>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6 – ENTER THEIR WORLD</a:t>
            </a:r>
          </a:p>
        </p:txBody>
      </p:sp>
      <p:sp>
        <p:nvSpPr>
          <p:cNvPr id="2" name="Rounded Rectangle 1">
            <a:extLst>
              <a:ext uri="{FF2B5EF4-FFF2-40B4-BE49-F238E27FC236}">
                <a16:creationId xmlns:a16="http://schemas.microsoft.com/office/drawing/2014/main" id="{AFC999E7-6A4F-23EE-8DF7-9781DECC677A}"/>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C4C4DEC-BC3E-458A-5915-FABF57DAD4BB}"/>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60A03D39-B3D4-D942-AC4E-B01354688D33}"/>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1E3C612-7ABB-A3A5-34FD-4AFADB69D7AF}"/>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5AB28DAE-8486-A356-7137-6A2D175160D1}"/>
              </a:ext>
            </a:extLst>
          </p:cNvPr>
          <p:cNvSpPr txBox="1"/>
          <p:nvPr/>
        </p:nvSpPr>
        <p:spPr>
          <a:xfrm>
            <a:off x="1635932" y="1700209"/>
            <a:ext cx="9489268" cy="4095929"/>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Join Them Where They Are</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If they love movies → Watch movies with them</a:t>
            </a: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If they love hiking → Go hiking with them</a:t>
            </a: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If they love gaming → Learn to game with them</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Even if it's not your preference</a:t>
            </a: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These are relationship deposits with eternal returns.</a:t>
            </a:r>
            <a:endParaRPr lang="en-US" sz="2400" b="1"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68527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BC0C8-7BD1-2DE2-B449-BE9CCF2CB72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747F8C1-23DB-C8BC-1B91-4903726AA5FC}"/>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B72C961-EDC0-3D7D-849A-0E3F7D3B535C}"/>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41A7D4D-1AAA-6611-9DD1-33A741AF84A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CC0C3877-4303-C932-00F2-D3179C70ED08}"/>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5FA057F0-ABC8-2047-08A5-893373800384}"/>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STEP 7 – IT'S NEVER TOO LATE</a:t>
            </a:r>
          </a:p>
        </p:txBody>
      </p:sp>
      <p:sp>
        <p:nvSpPr>
          <p:cNvPr id="2" name="Rounded Rectangle 1">
            <a:extLst>
              <a:ext uri="{FF2B5EF4-FFF2-40B4-BE49-F238E27FC236}">
                <a16:creationId xmlns:a16="http://schemas.microsoft.com/office/drawing/2014/main" id="{F51E4205-178D-DE15-A01A-BBEA38A43D70}"/>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EF0E131C-1C03-B63C-8BC1-76F47B5709E5}"/>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AF701C58-8064-FB05-3E49-DE85D3BE4242}"/>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0B448942-FC63-122A-8B2E-4B9D565360AD}"/>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00EA5009-0D2D-C999-A820-5AB6735D615F}"/>
              </a:ext>
            </a:extLst>
          </p:cNvPr>
          <p:cNvSpPr txBox="1"/>
          <p:nvPr/>
        </p:nvSpPr>
        <p:spPr>
          <a:xfrm>
            <a:off x="2286548" y="1700209"/>
            <a:ext cx="7618904" cy="3726598"/>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Repair Is Always Possible</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Not too late for emotionally distant relationships</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Not too late to apologize and start fresh</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Not too late with adult children</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Not too late to learn new skills</a:t>
            </a:r>
          </a:p>
          <a:p>
            <a:pPr marL="342900" indent="-3429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God's grace enables transformation at any age</a:t>
            </a:r>
          </a:p>
        </p:txBody>
      </p:sp>
    </p:spTree>
    <p:extLst>
      <p:ext uri="{BB962C8B-B14F-4D97-AF65-F5344CB8AC3E}">
        <p14:creationId xmlns:p14="http://schemas.microsoft.com/office/powerpoint/2010/main" val="3669964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220E3-353F-8099-1B27-F6E55831D4CC}"/>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EFDF4877-1696-EC75-8F23-ACC72FF7057E}"/>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C14821A-9478-95B7-316D-94F7A07CC23A}"/>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82366B3A-4F7B-99A8-C797-3DC61F2908A5}"/>
              </a:ext>
            </a:extLst>
          </p:cNvPr>
          <p:cNvSpPr/>
          <p:nvPr/>
        </p:nvSpPr>
        <p:spPr>
          <a:xfrm>
            <a:off x="-1364959" y="2165480"/>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33A4E170-C73A-D341-6B7D-93BAF175F45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0982D7F6-A314-C11D-316A-7F732F0A7A82}"/>
              </a:ext>
            </a:extLst>
          </p:cNvPr>
          <p:cNvSpPr/>
          <p:nvPr/>
        </p:nvSpPr>
        <p:spPr>
          <a:xfrm>
            <a:off x="-1506474" y="3051570"/>
            <a:ext cx="7602473" cy="1506575"/>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1A81584D-8B2B-3CDC-0F24-A140BCB89B25}"/>
              </a:ext>
            </a:extLst>
          </p:cNvPr>
          <p:cNvSpPr txBox="1"/>
          <p:nvPr/>
        </p:nvSpPr>
        <p:spPr>
          <a:xfrm>
            <a:off x="834763" y="2196428"/>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17" name="TextBox 16">
            <a:extLst>
              <a:ext uri="{FF2B5EF4-FFF2-40B4-BE49-F238E27FC236}">
                <a16:creationId xmlns:a16="http://schemas.microsoft.com/office/drawing/2014/main" id="{4B965C46-540E-B777-8A45-4183D6F0A596}"/>
              </a:ext>
            </a:extLst>
          </p:cNvPr>
          <p:cNvSpPr txBox="1"/>
          <p:nvPr/>
        </p:nvSpPr>
        <p:spPr>
          <a:xfrm>
            <a:off x="834763" y="3311642"/>
            <a:ext cx="4042037"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THE LEGACY WE LEAVE</a:t>
            </a:r>
          </a:p>
        </p:txBody>
      </p:sp>
    </p:spTree>
    <p:extLst>
      <p:ext uri="{BB962C8B-B14F-4D97-AF65-F5344CB8AC3E}">
        <p14:creationId xmlns:p14="http://schemas.microsoft.com/office/powerpoint/2010/main" val="3957772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EA4D0-89B4-0B05-5930-6DA583A1511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6E6F7A1-5397-726D-2379-7A9238F7AD18}"/>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42AA681-7169-3FAB-D468-283953B5892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44363C03-7165-FD6A-FB51-622D07E71C8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7059707C-115D-4069-561D-FA35FA28CEA2}"/>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261411CE-9009-02CE-87E4-02ADCB00D9D1}"/>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GOD'S RELENTLESS, ATTUNED LOVE</a:t>
            </a:r>
          </a:p>
        </p:txBody>
      </p:sp>
      <p:sp>
        <p:nvSpPr>
          <p:cNvPr id="2" name="Rounded Rectangle 1">
            <a:extLst>
              <a:ext uri="{FF2B5EF4-FFF2-40B4-BE49-F238E27FC236}">
                <a16:creationId xmlns:a16="http://schemas.microsoft.com/office/drawing/2014/main" id="{1AEE834C-A55D-4ECE-0711-535E29083B2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43F46746-937C-886B-29FA-6DA8C1E5D422}"/>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45BB89E5-0BFA-084C-805F-9497412D738F}"/>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43AEFBC-2338-2868-4900-7DDBB165AA6C}"/>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B86688E2-2C6B-462B-76A5-C59AB78B6C4D}"/>
              </a:ext>
            </a:extLst>
          </p:cNvPr>
          <p:cNvSpPr txBox="1"/>
          <p:nvPr/>
        </p:nvSpPr>
        <p:spPr>
          <a:xfrm>
            <a:off x="1392656" y="1717016"/>
            <a:ext cx="9406688" cy="4465261"/>
          </a:xfrm>
          <a:prstGeom prst="rect">
            <a:avLst/>
          </a:prstGeom>
          <a:noFill/>
        </p:spPr>
        <p:txBody>
          <a:bodyPr wrap="square" rtlCol="0">
            <a:spAutoFit/>
          </a:bodyPr>
          <a:lstStyle/>
          <a:p>
            <a:pPr algn="l">
              <a:lnSpc>
                <a:spcPct val="150000"/>
              </a:lnSpc>
            </a:pPr>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Model We Reflect</a:t>
            </a:r>
          </a:p>
          <a:p>
            <a:pPr algn="l">
              <a:lnSpc>
                <a:spcPct val="150000"/>
              </a:lnSpc>
            </a:pPr>
            <a:endPar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lnSpc>
                <a:spcPct val="150000"/>
              </a:lnSpc>
            </a:pPr>
            <a:r>
              <a:rPr lang="en-US" sz="2400" dirty="0">
                <a:latin typeface="Noto Sans" panose="020B0502040504020204" pitchFamily="34" charset="0"/>
                <a:ea typeface="Noto Sans" panose="020B0502040504020204" pitchFamily="34" charset="0"/>
                <a:cs typeface="Noto Sans" panose="020B0502040504020204" pitchFamily="34" charset="0"/>
              </a:rPr>
              <a:t>"Keep your wants, your joys, your sorrows, your cares, and your fears before God. You cannot burden Him; you cannot weary Him...Nothing is too great for Him to bear...Nothing that in any way concerns our peace is too small for Him to notice."</a:t>
            </a:r>
          </a:p>
          <a:p>
            <a:pPr algn="r">
              <a:lnSpc>
                <a:spcPct val="150000"/>
              </a:lnSpc>
            </a:pPr>
            <a:endPar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r">
              <a:lnSpc>
                <a:spcPct val="150000"/>
              </a:lnSpc>
            </a:pPr>
            <a:r>
              <a:rPr lang="en-US" sz="200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Ellen G. White, </a:t>
            </a:r>
            <a:r>
              <a:rPr lang="en-US" sz="200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Steps to Christ</a:t>
            </a:r>
            <a:r>
              <a:rPr lang="en-US" sz="200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p. 100</a:t>
            </a:r>
            <a:endParaRPr lang="en-US" sz="2000"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64505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C4458-6E41-39E9-1380-87B6A4E76EB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25EFDFD-81DC-021F-51D3-D6DB8923809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7182BE46-3F18-2DA8-95BD-131461D66C75}"/>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48EB92F0-35FE-F637-C527-57460E658DB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A76BEC45-E381-5798-DBB9-18C476C482BA}"/>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4DC605E-16BF-C39C-92FA-C16CB974DBDE}"/>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CHILDREN NEED PRESENT PARENTS, NOT PERFECT ONES</a:t>
            </a:r>
          </a:p>
        </p:txBody>
      </p:sp>
      <p:sp>
        <p:nvSpPr>
          <p:cNvPr id="2" name="Rounded Rectangle 1">
            <a:extLst>
              <a:ext uri="{FF2B5EF4-FFF2-40B4-BE49-F238E27FC236}">
                <a16:creationId xmlns:a16="http://schemas.microsoft.com/office/drawing/2014/main" id="{16465FB3-A403-A6CA-7B15-3D829FADC8B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77D80C50-0EB1-435A-8D6E-6805116363E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7B241220-9DBD-D851-E806-BA572BA051E9}"/>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E9ACC86-8817-3648-EF27-F5103D444FAF}"/>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9DE8A14E-5555-E255-754E-597D9590C9DA}"/>
              </a:ext>
            </a:extLst>
          </p:cNvPr>
          <p:cNvSpPr txBox="1"/>
          <p:nvPr/>
        </p:nvSpPr>
        <p:spPr>
          <a:xfrm>
            <a:off x="2286548" y="1700209"/>
            <a:ext cx="7618904" cy="4465261"/>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Gift of Imperfect, Attuned Love</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gn="l"/>
            <a:r>
              <a:rPr lang="en-US" sz="2400" dirty="0">
                <a:latin typeface="Noto Sans" panose="020B0502040504020204" pitchFamily="34" charset="0"/>
                <a:ea typeface="Noto Sans" panose="020B0502040504020204" pitchFamily="34" charset="0"/>
                <a:cs typeface="Noto Sans" panose="020B0502040504020204" pitchFamily="34" charset="0"/>
              </a:rPr>
              <a:t>Your children need:</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who are PRESENT, not perfect</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who admit mistakes and apologize</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who model Christ's humility</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who quickly repair relationship ruptures</a:t>
            </a:r>
          </a:p>
          <a:p>
            <a:pPr marL="342900" indent="-3429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Perfection isn't the goal—connection is.</a:t>
            </a:r>
          </a:p>
        </p:txBody>
      </p:sp>
    </p:spTree>
    <p:extLst>
      <p:ext uri="{BB962C8B-B14F-4D97-AF65-F5344CB8AC3E}">
        <p14:creationId xmlns:p14="http://schemas.microsoft.com/office/powerpoint/2010/main" val="3769999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8BA2C-0352-ADFC-A8DE-499BF483032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9B4CE45-1451-1B8A-F6E5-66BD2E02539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30F90AFA-C7B3-A4C5-1B7D-C82A2C0580FD}"/>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FE1D724-16FE-FBB2-5438-AEB2C4BB6A76}"/>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2B2DDB3D-8DBF-69E1-C38A-0E1CF57F2F7B}"/>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EAB5458-3C55-D1A0-1E69-AD0FDB584B54}"/>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MISSION-FOCUSED LEGACY</a:t>
            </a:r>
          </a:p>
        </p:txBody>
      </p:sp>
      <p:sp>
        <p:nvSpPr>
          <p:cNvPr id="2" name="Rounded Rectangle 1">
            <a:extLst>
              <a:ext uri="{FF2B5EF4-FFF2-40B4-BE49-F238E27FC236}">
                <a16:creationId xmlns:a16="http://schemas.microsoft.com/office/drawing/2014/main" id="{FAD969E9-8B64-49D2-F9D4-0F1DC63DB6A8}"/>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4E41964-761D-BF1C-7109-8342CA31B12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399B52FC-9E1B-8F36-0C6A-32763052911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91C9129E-8FCA-FBED-853F-18F3EDF80905}"/>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8A9CCCF4-ECF8-5691-DD73-212A935C8FB0}"/>
              </a:ext>
            </a:extLst>
          </p:cNvPr>
          <p:cNvSpPr txBox="1"/>
          <p:nvPr/>
        </p:nvSpPr>
        <p:spPr>
          <a:xfrm>
            <a:off x="1412530" y="1680200"/>
            <a:ext cx="9366939" cy="4465261"/>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From Generation to Generation</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When parents display God's attuned love:</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God is glorified</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Children receive blessing</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Grandchildren inherit faith</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Everyone who sees Christ reflected is moved</a:t>
            </a:r>
          </a:p>
          <a:p>
            <a:pPr marL="342900" indent="-342900">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This legacy is available to ANY parent who commits TODAY.</a:t>
            </a:r>
          </a:p>
        </p:txBody>
      </p:sp>
    </p:spTree>
    <p:extLst>
      <p:ext uri="{BB962C8B-B14F-4D97-AF65-F5344CB8AC3E}">
        <p14:creationId xmlns:p14="http://schemas.microsoft.com/office/powerpoint/2010/main" val="3244029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393B5-58FC-F790-E20D-FF1A4533BB7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E810EE6-542B-2323-82FF-F9A907441B82}"/>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3373ECD6-F56C-BC07-290B-97F870EC6BE6}"/>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8A68D04-CF84-6015-5A85-6498BFDDE47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E6623577-A3F8-4A00-FD64-D768307A9381}"/>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EC3CE8F-ADF6-81A6-EFDC-A8BAFED39AF3}"/>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TWO PORTRAITS OF RELATIONAL ATTUNEMENT</a:t>
            </a:r>
          </a:p>
        </p:txBody>
      </p:sp>
      <p:sp>
        <p:nvSpPr>
          <p:cNvPr id="2" name="Rounded Rectangle 1">
            <a:extLst>
              <a:ext uri="{FF2B5EF4-FFF2-40B4-BE49-F238E27FC236}">
                <a16:creationId xmlns:a16="http://schemas.microsoft.com/office/drawing/2014/main" id="{15EC3E11-D8E4-E6C5-74C7-7DD156A4D21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8D17A3F1-E954-2A5B-AFD3-A3AB0A317620}"/>
              </a:ext>
            </a:extLst>
          </p:cNvPr>
          <p:cNvSpPr txBox="1"/>
          <p:nvPr/>
        </p:nvSpPr>
        <p:spPr>
          <a:xfrm>
            <a:off x="699448" y="1435741"/>
            <a:ext cx="10848207" cy="3970318"/>
          </a:xfrm>
          <a:prstGeom prst="rect">
            <a:avLst/>
          </a:prstGeom>
          <a:noFill/>
        </p:spPr>
        <p:txBody>
          <a:bodyPr wrap="square" rtlCol="0">
            <a:spAutoFit/>
          </a:bodyPr>
          <a:lstStyle/>
          <a:p>
            <a:pPr algn="ct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Deuteronomy 6:4-9 – The rhythm of daily discipleship</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Hear, O Israel: The Lord our God, the Lord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is</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one! You shall love the Lord your God with all your heart, with all your soul, and with all your strength. “And these words which I command you today shall be in your heart. You shall teach them diligently to your children, and shall talk of them when you sit in your house, when you walk by the way, when you lie down, and when you rise up. You shall bind them as a sign on your hand, and they shall be as frontlets between your eyes. You shall write them on the doorposts of your house and on your gates.</a:t>
            </a:r>
          </a:p>
        </p:txBody>
      </p:sp>
      <p:pic>
        <p:nvPicPr>
          <p:cNvPr id="5" name="Picture 4">
            <a:extLst>
              <a:ext uri="{FF2B5EF4-FFF2-40B4-BE49-F238E27FC236}">
                <a16:creationId xmlns:a16="http://schemas.microsoft.com/office/drawing/2014/main" id="{AA93A1F1-8429-9CE7-875D-D236AE4C0F4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4F46D8D7-FF4C-2821-969A-557BC99ABDD3}"/>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CEB64154-7800-2C1D-2584-58E9BBA6DEED}"/>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Tree>
    <p:extLst>
      <p:ext uri="{BB962C8B-B14F-4D97-AF65-F5344CB8AC3E}">
        <p14:creationId xmlns:p14="http://schemas.microsoft.com/office/powerpoint/2010/main" val="12711415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DA2EC-DFD2-09DD-9DCB-03339C6715F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AA1C77E-A053-F345-94BE-8EEF6381BEAB}"/>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F9FCE2E4-0CE9-7779-2E13-83B3D4E44DF1}"/>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DAD4B2D-901F-835E-A803-1BD3D289AF2A}"/>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5F9C307C-7798-1F22-823E-7B00256E40D7}"/>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F8DE9B50-AA6D-FCF3-BAF3-DD74FE1179A5}"/>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YOUR NEXT STEPS</a:t>
            </a:r>
          </a:p>
        </p:txBody>
      </p:sp>
      <p:sp>
        <p:nvSpPr>
          <p:cNvPr id="2" name="Rounded Rectangle 1">
            <a:extLst>
              <a:ext uri="{FF2B5EF4-FFF2-40B4-BE49-F238E27FC236}">
                <a16:creationId xmlns:a16="http://schemas.microsoft.com/office/drawing/2014/main" id="{48A147B6-2651-7477-7F2A-DE4CF407425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D464EF8-6C8F-CCFD-0D5B-71F507168BF8}"/>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73028F50-0559-6DFC-2A3E-36E869971B55}"/>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F9DD6809-C96C-0AE3-7DBB-5E881E16F550}"/>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82AB0556-8CB5-6A59-A964-90BFBB217D5B}"/>
              </a:ext>
            </a:extLst>
          </p:cNvPr>
          <p:cNvSpPr txBox="1"/>
          <p:nvPr/>
        </p:nvSpPr>
        <p:spPr>
          <a:xfrm>
            <a:off x="1412530" y="1680200"/>
            <a:ext cx="9366939" cy="3726598"/>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Where Do You Go From Here?</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Pray: Ask God to empower you with His attuned love</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Assess: Which of the 7 steps challenges you most?</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Learn: Explore recommended resources</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Act: Choose ONE practice to start this week</a:t>
            </a:r>
          </a:p>
          <a:p>
            <a:pPr marL="342900" indent="-3429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Seek help: Professional support is wisdom, not weakness</a:t>
            </a:r>
          </a:p>
        </p:txBody>
      </p:sp>
    </p:spTree>
    <p:extLst>
      <p:ext uri="{BB962C8B-B14F-4D97-AF65-F5344CB8AC3E}">
        <p14:creationId xmlns:p14="http://schemas.microsoft.com/office/powerpoint/2010/main" val="3212967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229A5-F74C-2CE3-FDE2-E430FAE6B9B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8105FCC-BBB4-B67E-83E7-F5DC453E8ECE}"/>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21561A8F-094E-0C0A-BC36-1CE1D898940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3D2ECA6-A069-DF30-9546-747E9DFCF59A}"/>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56A6A591-7752-A3FC-77B0-7C4E81B607B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86DE7E7-BC83-19C8-BE2D-25F25559E20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FINAL THOUGHT</a:t>
            </a:r>
          </a:p>
        </p:txBody>
      </p:sp>
      <p:sp>
        <p:nvSpPr>
          <p:cNvPr id="2" name="Rounded Rectangle 1">
            <a:extLst>
              <a:ext uri="{FF2B5EF4-FFF2-40B4-BE49-F238E27FC236}">
                <a16:creationId xmlns:a16="http://schemas.microsoft.com/office/drawing/2014/main" id="{A1D4DBD2-DBD2-2575-2066-A76B6E5D70D9}"/>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5A29A83-D7A4-D6C9-FB3B-795C775F541F}"/>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80FDD601-B602-C3DC-4CC8-4E4A846AD495}"/>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4574A53B-405D-ED59-F3DA-30D920537FDB}"/>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1D36A51A-2F69-AB61-1761-C4A30A51FD55}"/>
              </a:ext>
            </a:extLst>
          </p:cNvPr>
          <p:cNvSpPr txBox="1"/>
          <p:nvPr/>
        </p:nvSpPr>
        <p:spPr>
          <a:xfrm>
            <a:off x="745120" y="1835536"/>
            <a:ext cx="10771059" cy="4095929"/>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It's Never Too Late to Start</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"Let them become converted to God and seek for the true spirit of obedience, and they will be enabled to make decided reforms."</a:t>
            </a:r>
          </a:p>
          <a:p>
            <a:pPr algn="r">
              <a:lnSpc>
                <a:spcPct val="150000"/>
              </a:lnSpc>
            </a:pPr>
            <a:endParaRPr lang="en-US" sz="240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r">
              <a:lnSpc>
                <a:spcPct val="150000"/>
              </a:lnSpc>
            </a:pPr>
            <a:r>
              <a:rPr lang="en-US" sz="200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Ellen G. White, </a:t>
            </a:r>
            <a:r>
              <a:rPr lang="en-US" sz="200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Child Guidance</a:t>
            </a:r>
            <a:r>
              <a:rPr lang="en-US" sz="200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p. 173</a:t>
            </a:r>
            <a:endParaRPr lang="en-US" sz="20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The best time to start was yesterday. The second best time is TODAY.</a:t>
            </a:r>
          </a:p>
        </p:txBody>
      </p:sp>
    </p:spTree>
    <p:extLst>
      <p:ext uri="{BB962C8B-B14F-4D97-AF65-F5344CB8AC3E}">
        <p14:creationId xmlns:p14="http://schemas.microsoft.com/office/powerpoint/2010/main" val="663819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65CD8-8DDE-3686-35D8-3FBA220F9D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7C6606F-FAB6-7153-3619-440E20E5D49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BCDE3EF-B8B3-06CC-C637-53CEBFE2444F}"/>
              </a:ext>
            </a:extLst>
          </p:cNvPr>
          <p:cNvSpPr txBox="1"/>
          <p:nvPr/>
        </p:nvSpPr>
        <p:spPr>
          <a:xfrm>
            <a:off x="9435830" y="-982494"/>
            <a:ext cx="184731" cy="369332"/>
          </a:xfrm>
          <a:prstGeom prst="rect">
            <a:avLst/>
          </a:prstGeom>
          <a:noFill/>
        </p:spPr>
        <p:txBody>
          <a:bodyPr wrap="none" rtlCol="0">
            <a:spAutoFit/>
          </a:bodyPr>
          <a:lstStyle/>
          <a:p>
            <a:endParaRPr lang="en-US" dirty="0"/>
          </a:p>
        </p:txBody>
      </p:sp>
      <p:pic>
        <p:nvPicPr>
          <p:cNvPr id="5" name="Picture 4">
            <a:extLst>
              <a:ext uri="{FF2B5EF4-FFF2-40B4-BE49-F238E27FC236}">
                <a16:creationId xmlns:a16="http://schemas.microsoft.com/office/drawing/2014/main" id="{181D2FCF-42FE-7D0C-F78B-37B5FA252FC9}"/>
              </a:ext>
            </a:extLst>
          </p:cNvPr>
          <p:cNvPicPr>
            <a:picLocks noChangeAspect="1"/>
          </p:cNvPicPr>
          <p:nvPr/>
        </p:nvPicPr>
        <p:blipFill>
          <a:blip r:embed="rId4"/>
          <a:stretch>
            <a:fillRect/>
          </a:stretch>
        </p:blipFill>
        <p:spPr>
          <a:xfrm>
            <a:off x="3012783" y="2668473"/>
            <a:ext cx="6166434" cy="1521054"/>
          </a:xfrm>
          <a:prstGeom prst="rect">
            <a:avLst/>
          </a:prstGeom>
        </p:spPr>
      </p:pic>
    </p:spTree>
    <p:extLst>
      <p:ext uri="{BB962C8B-B14F-4D97-AF65-F5344CB8AC3E}">
        <p14:creationId xmlns:p14="http://schemas.microsoft.com/office/powerpoint/2010/main" val="3922232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4E695-925D-EFFD-8A44-DCE88272829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3E31F05-4F01-7525-06BF-DAA234754402}"/>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6EF0308-BB96-AE91-2C37-1F6C1262211A}"/>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69F27BE0-5B78-01AA-EBE5-DCCE0B05FF19}"/>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440E7DFF-5B0D-FA3D-E290-9592BCFC4F11}"/>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4DE19F0-C2CF-CBA0-B62E-0187AAE594B6}"/>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TWO PORTRAITS OF RELATIONAL ATTUNEMENT</a:t>
            </a:r>
          </a:p>
        </p:txBody>
      </p:sp>
      <p:sp>
        <p:nvSpPr>
          <p:cNvPr id="2" name="Rounded Rectangle 1">
            <a:extLst>
              <a:ext uri="{FF2B5EF4-FFF2-40B4-BE49-F238E27FC236}">
                <a16:creationId xmlns:a16="http://schemas.microsoft.com/office/drawing/2014/main" id="{B92D5A7B-F24A-452B-8950-6323BD069000}"/>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0A72E0E-24FB-8D9F-9816-03458DB1F16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53AFB2D4-69CE-D35A-4E90-ADDC43B54105}"/>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B5FAB90-290C-0ACD-87B1-43DDD101F6A3}"/>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8B7C8025-2E45-9330-3E6C-CCCD47F9A3CB}"/>
              </a:ext>
            </a:extLst>
          </p:cNvPr>
          <p:cNvSpPr txBox="1"/>
          <p:nvPr/>
        </p:nvSpPr>
        <p:spPr>
          <a:xfrm>
            <a:off x="699448" y="1382695"/>
            <a:ext cx="10848207" cy="5078313"/>
          </a:xfrm>
          <a:prstGeom prst="rect">
            <a:avLst/>
          </a:prstGeom>
          <a:noFill/>
        </p:spPr>
        <p:txBody>
          <a:bodyPr wrap="square" rtlCol="0">
            <a:spAutoFit/>
          </a:bodyPr>
          <a:lstStyle/>
          <a:p>
            <a:pPr algn="ct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Psalm 139:1-10 – God knows and pursues us intimately</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 Lord, You have searched me and known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me.</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You know my sitting down and my rising up; You understand my thought afar off. You comprehend my path and my lying down, And are acquainted with all my ways. For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there is</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not a word on my tongue,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But</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behold, O Lord, You know it altogether. You have hedged me behind and before, And laid Your hand upon me.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Such</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knowledge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is</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too wonderful for me; It is high, I cannot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attain</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it.  Where can I go from Your Spirit? Or where can I flee from Your presence? If I ascend into heaven, You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are</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there; If I make my bed in hell, behold, You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are there.</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If</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 take the wings of the morning, </a:t>
            </a:r>
            <a:r>
              <a:rPr lang="en-US" sz="2400" b="0" i="1"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And</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dwell in the uttermost parts of the sea, Even there Your hand shall lead me, And Your right hand shall hold me.</a:t>
            </a:r>
          </a:p>
        </p:txBody>
      </p:sp>
    </p:spTree>
    <p:extLst>
      <p:ext uri="{BB962C8B-B14F-4D97-AF65-F5344CB8AC3E}">
        <p14:creationId xmlns:p14="http://schemas.microsoft.com/office/powerpoint/2010/main" val="2895980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12270-054E-CC43-475E-97512C5CD06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A258B15-5320-89D1-A6A0-78842A63B919}"/>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EE4D9A6-5AE8-7A50-7E86-20174FC6C9C1}"/>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0777B76-459B-F97D-E06A-0349A24C2FC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BD803FF0-B2B6-979E-FFB2-69E66EAAC638}"/>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9F318824-8E59-2E75-22B3-0C02D89E610D}"/>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HEART OF THIS SEMINAR</a:t>
            </a:r>
          </a:p>
        </p:txBody>
      </p:sp>
      <p:sp>
        <p:nvSpPr>
          <p:cNvPr id="2" name="Rounded Rectangle 1">
            <a:extLst>
              <a:ext uri="{FF2B5EF4-FFF2-40B4-BE49-F238E27FC236}">
                <a16:creationId xmlns:a16="http://schemas.microsoft.com/office/drawing/2014/main" id="{0F608F95-2BE7-5EF3-AC5D-C8D227FA1CF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1AFD445F-6CE6-1069-734C-235F41473BF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370B77F4-0735-4F08-F607-86FE47186B7C}"/>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05A329B9-8B6C-9EAA-68C1-11514BE2A123}"/>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5F18CE06-3C91-5F92-C973-6FCA63B8E44E}"/>
              </a:ext>
            </a:extLst>
          </p:cNvPr>
          <p:cNvSpPr txBox="1"/>
          <p:nvPr/>
        </p:nvSpPr>
        <p:spPr>
          <a:xfrm>
            <a:off x="2058079" y="1527511"/>
            <a:ext cx="8075842" cy="2862322"/>
          </a:xfrm>
          <a:prstGeom prst="rect">
            <a:avLst/>
          </a:prstGeom>
          <a:noFill/>
        </p:spPr>
        <p:txBody>
          <a:bodyPr wrap="square" rtlCol="0">
            <a:spAutoFit/>
          </a:bodyPr>
          <a:lstStyle/>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Why Emotional Connection Matters More Than Ever</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Parents remain the primary influence on children's faith formation—not church, school, or social media.</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But today's technology competes for our children's hearts in unprecedented ways.</a:t>
            </a:r>
          </a:p>
        </p:txBody>
      </p:sp>
    </p:spTree>
    <p:extLst>
      <p:ext uri="{BB962C8B-B14F-4D97-AF65-F5344CB8AC3E}">
        <p14:creationId xmlns:p14="http://schemas.microsoft.com/office/powerpoint/2010/main" val="2578917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1B147-9792-8450-8F61-F97EE9DE595F}"/>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836F65F8-50CF-E762-7D99-AC8237E3D0A0}"/>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97AAD28-517B-F737-1E79-C93E666AB76D}"/>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70C0C303-B141-2F7C-6A67-BE57D00725ED}"/>
              </a:ext>
            </a:extLst>
          </p:cNvPr>
          <p:cNvSpPr/>
          <p:nvPr/>
        </p:nvSpPr>
        <p:spPr>
          <a:xfrm>
            <a:off x="-1364959" y="2165480"/>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4AA4817-81EF-F6B0-6C3E-74E1F81ACF7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555C1055-FBFC-3A14-0677-3C6EDE782576}"/>
              </a:ext>
            </a:extLst>
          </p:cNvPr>
          <p:cNvSpPr/>
          <p:nvPr/>
        </p:nvSpPr>
        <p:spPr>
          <a:xfrm>
            <a:off x="-1506473" y="3051570"/>
            <a:ext cx="7317338" cy="1461436"/>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37B0812-5AC9-7C0A-405F-A06974372645}"/>
              </a:ext>
            </a:extLst>
          </p:cNvPr>
          <p:cNvSpPr txBox="1"/>
          <p:nvPr/>
        </p:nvSpPr>
        <p:spPr>
          <a:xfrm>
            <a:off x="834763" y="2196428"/>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17" name="TextBox 16">
            <a:extLst>
              <a:ext uri="{FF2B5EF4-FFF2-40B4-BE49-F238E27FC236}">
                <a16:creationId xmlns:a16="http://schemas.microsoft.com/office/drawing/2014/main" id="{45110CA6-8928-D9DD-5503-F1C1290E6E71}"/>
              </a:ext>
            </a:extLst>
          </p:cNvPr>
          <p:cNvSpPr txBox="1"/>
          <p:nvPr/>
        </p:nvSpPr>
        <p:spPr>
          <a:xfrm>
            <a:off x="834763" y="3311642"/>
            <a:ext cx="4843365"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UNDERSTANDING THE LANDSCAPE</a:t>
            </a:r>
          </a:p>
        </p:txBody>
      </p:sp>
    </p:spTree>
    <p:extLst>
      <p:ext uri="{BB962C8B-B14F-4D97-AF65-F5344CB8AC3E}">
        <p14:creationId xmlns:p14="http://schemas.microsoft.com/office/powerpoint/2010/main" val="978311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A8E10-F172-A50E-CB35-C7E943F4EDC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B3EC6FD-B59D-084D-DC63-87ADE5FA3725}"/>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91BE4972-0058-DA42-7038-7EE7A3CFC42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A6CE1F51-A36C-E598-5022-6FE2285653F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A8A6B626-8F76-0451-F752-86D57ED636C7}"/>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5D421CA1-DB3E-FE0B-CE71-AB14B4D386E4}"/>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 KEY TERMS WE'LL USE TODAY</a:t>
            </a:r>
          </a:p>
        </p:txBody>
      </p:sp>
      <p:sp>
        <p:nvSpPr>
          <p:cNvPr id="2" name="Rounded Rectangle 1">
            <a:extLst>
              <a:ext uri="{FF2B5EF4-FFF2-40B4-BE49-F238E27FC236}">
                <a16:creationId xmlns:a16="http://schemas.microsoft.com/office/drawing/2014/main" id="{70D2A539-846D-D143-7FEE-3D8CF54D8345}"/>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22F24B1-DB4D-5B47-1739-C10D6C46A49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98470BE0-2A76-9065-FBE3-969736E330D0}"/>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49BF148-031C-5810-C5E1-9B1606D2A6B5}"/>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472A49CD-B669-6001-8D02-32F86CA82B32}"/>
              </a:ext>
            </a:extLst>
          </p:cNvPr>
          <p:cNvSpPr txBox="1"/>
          <p:nvPr/>
        </p:nvSpPr>
        <p:spPr>
          <a:xfrm>
            <a:off x="2058079" y="1527511"/>
            <a:ext cx="8075842" cy="4154984"/>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Building Our Vocabulary</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Emotional Attunement: </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Recognizing, understanding, and responding to feelings in ways that create connection</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Childhood Emotional Neglect (CEN): </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 failure to notice or respond to a child's emotional world</a:t>
            </a:r>
          </a:p>
          <a:p>
            <a:pPr algn="l"/>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Psychological &amp; Spiritual Resilience: </a:t>
            </a: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Bouncing back from adversity through inner resources and faith</a:t>
            </a:r>
          </a:p>
        </p:txBody>
      </p:sp>
    </p:spTree>
    <p:extLst>
      <p:ext uri="{BB962C8B-B14F-4D97-AF65-F5344CB8AC3E}">
        <p14:creationId xmlns:p14="http://schemas.microsoft.com/office/powerpoint/2010/main" val="444855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EF318-97B2-D29E-272F-7C8E36AC3B6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18CF1AE-A8C8-B645-4207-4DDC154C6B6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7D96B7CB-AA34-45CD-A264-65F2CB62A58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F57ACF0E-3CA7-70A5-54B6-A96DEF47E654}"/>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63287B77-ABD8-4DF8-49B2-116D10D326F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579E8F76-51FD-EB05-1F33-FF1B4DFF208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MENTAL HEALTH CRISIS AMONG YOUTH</a:t>
            </a:r>
          </a:p>
        </p:txBody>
      </p:sp>
      <p:sp>
        <p:nvSpPr>
          <p:cNvPr id="2" name="Rounded Rectangle 1">
            <a:extLst>
              <a:ext uri="{FF2B5EF4-FFF2-40B4-BE49-F238E27FC236}">
                <a16:creationId xmlns:a16="http://schemas.microsoft.com/office/drawing/2014/main" id="{A609CE63-1290-E19F-35E6-9D3293BEAA7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2180828-4973-1694-3C88-A806FA3B0735}"/>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388DADEA-002B-EA62-FC7A-F3184948099B}"/>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156C6B2F-3A7C-5D98-E234-8C733605FB71}"/>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7B88EA6B-54DD-4E7E-E88A-03C7010D517F}"/>
              </a:ext>
            </a:extLst>
          </p:cNvPr>
          <p:cNvSpPr txBox="1"/>
          <p:nvPr/>
        </p:nvSpPr>
        <p:spPr>
          <a:xfrm>
            <a:off x="1341825" y="1865729"/>
            <a:ext cx="9662867" cy="2618602"/>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Stakes Have Never Been Higher</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1 in 7 teens (ages 10-19) experiences a mental disorder</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Suicide is the 3rd leading cause of death for ages 15-29</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Depression, anxiety, and behavioral disorders are epidemic                                                                                                                                                                                   </a:t>
            </a:r>
            <a:endParaRPr lang="en-US" sz="240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20773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FE341-C4B9-D66E-ED97-EAA50A54D71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E7311E2-1848-3229-BCCD-CD4B6BBA506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F9FF5C1-906D-DCC5-15D7-F7593637006C}"/>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8399DBA0-ED32-F0EF-7562-C006683C179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90EF353C-BDDE-465A-30C5-4EE38413D752}"/>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E7B44A7-E77A-F487-D05A-0C4265D0695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DOUBLE BIND OF MODERN CHILDHOOD</a:t>
            </a:r>
          </a:p>
        </p:txBody>
      </p:sp>
      <p:sp>
        <p:nvSpPr>
          <p:cNvPr id="2" name="Rounded Rectangle 1">
            <a:extLst>
              <a:ext uri="{FF2B5EF4-FFF2-40B4-BE49-F238E27FC236}">
                <a16:creationId xmlns:a16="http://schemas.microsoft.com/office/drawing/2014/main" id="{80E4D702-42B8-291B-CBF5-BB599147A988}"/>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9F201B5B-72E8-9F09-3942-5F4A23658FFE}"/>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9" name="Rounded Rectangle 8">
            <a:extLst>
              <a:ext uri="{FF2B5EF4-FFF2-40B4-BE49-F238E27FC236}">
                <a16:creationId xmlns:a16="http://schemas.microsoft.com/office/drawing/2014/main" id="{68B8F32C-400E-7F67-0248-86D5080CBFC5}"/>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7D089300-3303-7CCE-B7EB-EE9F1376A14F}"/>
              </a:ext>
            </a:extLst>
          </p:cNvPr>
          <p:cNvSpPr txBox="1"/>
          <p:nvPr/>
        </p:nvSpPr>
        <p:spPr>
          <a:xfrm>
            <a:off x="1723453" y="6409850"/>
            <a:ext cx="10095737"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A MISSION-FOCUSED PARENTAL LEGACY:</a:t>
            </a:r>
          </a:p>
          <a:p>
            <a:pPr algn="r">
              <a:lnSpc>
                <a:spcPts val="1000"/>
              </a:lnSpc>
            </a:pP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HOW DISPLAYING GOD’S RELATIONALLY ATTUNED LOVE SHAPES OUR CHILDREN’S FAITH &amp; RESILIENCE</a:t>
            </a: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 </a:t>
            </a:r>
          </a:p>
        </p:txBody>
      </p:sp>
      <p:sp>
        <p:nvSpPr>
          <p:cNvPr id="4" name="TextBox 3">
            <a:extLst>
              <a:ext uri="{FF2B5EF4-FFF2-40B4-BE49-F238E27FC236}">
                <a16:creationId xmlns:a16="http://schemas.microsoft.com/office/drawing/2014/main" id="{BA6E9DF3-DD39-0F74-FB94-E0E56D90DCDB}"/>
              </a:ext>
            </a:extLst>
          </p:cNvPr>
          <p:cNvSpPr txBox="1"/>
          <p:nvPr/>
        </p:nvSpPr>
        <p:spPr>
          <a:xfrm>
            <a:off x="1740816" y="1865729"/>
            <a:ext cx="8710367" cy="2433936"/>
          </a:xfrm>
          <a:prstGeom prst="rect">
            <a:avLst/>
          </a:prstGeom>
          <a:noFill/>
        </p:spPr>
        <p:txBody>
          <a:bodyPr wrap="square" rtlCol="0">
            <a:spAutoFit/>
          </a:bodyPr>
          <a:lstStyle/>
          <a:p>
            <a:pPr algn="l"/>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Over-Protected in Real Life, Under-Protected Online</a:t>
            </a:r>
          </a:p>
          <a:p>
            <a:pPr algn="l"/>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Jonathan Haidt's thesis: Children born after 1995 face: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Helicopter parenting limiting real-world resilience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Unsupervised digital access creating virtual vulnerability</a:t>
            </a:r>
            <a:endParaRPr lang="en-US" sz="240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914531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904</TotalTime>
  <Words>3657</Words>
  <Application>Microsoft Macintosh PowerPoint</Application>
  <PresentationFormat>Widescreen</PresentationFormat>
  <Paragraphs>323</Paragraphs>
  <Slides>32</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Calibri Light</vt:lpstr>
      <vt:lpstr>Noto Sans Black</vt:lpstr>
      <vt:lpstr>Arial</vt:lpstr>
      <vt:lpstr>Noto Sans ExtraCondensed Medium</vt:lpstr>
      <vt:lpstr>Noto Sans Medium</vt:lpstr>
      <vt:lpstr>Calibri</vt:lpstr>
      <vt:lpstr>Noto Sans</vt:lpstr>
      <vt:lpstr>Noto Sans ExtraCondensed SemiBo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taipe</dc:creator>
  <cp:lastModifiedBy>daniel taipe</cp:lastModifiedBy>
  <cp:revision>25</cp:revision>
  <dcterms:created xsi:type="dcterms:W3CDTF">2025-10-19T15:36:20Z</dcterms:created>
  <dcterms:modified xsi:type="dcterms:W3CDTF">2025-12-10T14:21:06Z</dcterms:modified>
</cp:coreProperties>
</file>